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14" r:id="rId3"/>
    <p:sldId id="257" r:id="rId4"/>
    <p:sldId id="260" r:id="rId5"/>
    <p:sldId id="303" r:id="rId6"/>
    <p:sldId id="315" r:id="rId7"/>
    <p:sldId id="316" r:id="rId8"/>
    <p:sldId id="317" r:id="rId9"/>
    <p:sldId id="318" r:id="rId10"/>
    <p:sldId id="319" r:id="rId11"/>
    <p:sldId id="320" r:id="rId12"/>
    <p:sldId id="321" r:id="rId13"/>
    <p:sldId id="322" r:id="rId14"/>
    <p:sldId id="323" r:id="rId15"/>
    <p:sldId id="324" r:id="rId16"/>
    <p:sldId id="304" r:id="rId17"/>
    <p:sldId id="305" r:id="rId18"/>
    <p:sldId id="263" r:id="rId19"/>
    <p:sldId id="281" r:id="rId20"/>
    <p:sldId id="308" r:id="rId21"/>
    <p:sldId id="306" r:id="rId22"/>
    <p:sldId id="307" r:id="rId23"/>
    <p:sldId id="309" r:id="rId24"/>
    <p:sldId id="310" r:id="rId25"/>
    <p:sldId id="311" r:id="rId26"/>
    <p:sldId id="312" r:id="rId27"/>
    <p:sldId id="264" r:id="rId28"/>
    <p:sldId id="313" r:id="rId29"/>
    <p:sldId id="269" r:id="rId30"/>
    <p:sldId id="265"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880" autoAdjust="0"/>
  </p:normalViewPr>
  <p:slideViewPr>
    <p:cSldViewPr snapToGrid="0">
      <p:cViewPr varScale="1">
        <p:scale>
          <a:sx n="45" d="100"/>
          <a:sy n="45" d="100"/>
        </p:scale>
        <p:origin x="1450"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GB"/>
              <a:t>Ice-cream sold</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id-ID"/>
        </a:p>
      </c:txPr>
    </c:title>
    <c:autoTitleDeleted val="0"/>
    <c:plotArea>
      <c:layout>
        <c:manualLayout>
          <c:layoutTarget val="inner"/>
          <c:xMode val="edge"/>
          <c:yMode val="edge"/>
          <c:x val="0.18677872743363927"/>
          <c:y val="0.18248349097530964"/>
          <c:w val="0.77528936309792729"/>
          <c:h val="0.74568884169540361"/>
        </c:manualLayout>
      </c:layout>
      <c:scatterChart>
        <c:scatterStyle val="lineMarker"/>
        <c:varyColors val="0"/>
        <c:ser>
          <c:idx val="0"/>
          <c:order val="0"/>
          <c:tx>
            <c:strRef>
              <c:f>Sheet1!$B$1</c:f>
              <c:strCache>
                <c:ptCount val="1"/>
                <c:pt idx="0">
                  <c:v>Nb. Ice-cream</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trendline>
            <c:spPr>
              <a:ln w="19050" cap="rnd">
                <a:noFill/>
              </a:ln>
              <a:effectLst/>
            </c:spPr>
            <c:trendlineType val="linear"/>
            <c:dispRSqr val="0"/>
            <c:dispEq val="0"/>
          </c:trendline>
          <c:xVal>
            <c:numRef>
              <c:f>Sheet1!$A$2:$A$8</c:f>
              <c:numCache>
                <c:formatCode>General</c:formatCode>
                <c:ptCount val="7"/>
                <c:pt idx="0">
                  <c:v>32</c:v>
                </c:pt>
                <c:pt idx="1">
                  <c:v>30</c:v>
                </c:pt>
                <c:pt idx="2">
                  <c:v>25</c:v>
                </c:pt>
                <c:pt idx="3">
                  <c:v>24</c:v>
                </c:pt>
                <c:pt idx="4">
                  <c:v>20</c:v>
                </c:pt>
                <c:pt idx="5">
                  <c:v>17</c:v>
                </c:pt>
                <c:pt idx="6">
                  <c:v>10</c:v>
                </c:pt>
              </c:numCache>
            </c:numRef>
          </c:xVal>
          <c:yVal>
            <c:numRef>
              <c:f>Sheet1!$B$2:$B$8</c:f>
              <c:numCache>
                <c:formatCode>General</c:formatCode>
                <c:ptCount val="7"/>
                <c:pt idx="0">
                  <c:v>100</c:v>
                </c:pt>
                <c:pt idx="1">
                  <c:v>88</c:v>
                </c:pt>
                <c:pt idx="2">
                  <c:v>72</c:v>
                </c:pt>
                <c:pt idx="3">
                  <c:v>59</c:v>
                </c:pt>
                <c:pt idx="4">
                  <c:v>33</c:v>
                </c:pt>
                <c:pt idx="5">
                  <c:v>11</c:v>
                </c:pt>
                <c:pt idx="6">
                  <c:v>3</c:v>
                </c:pt>
              </c:numCache>
            </c:numRef>
          </c:yVal>
          <c:smooth val="0"/>
          <c:extLst>
            <c:ext xmlns:c16="http://schemas.microsoft.com/office/drawing/2014/chart" uri="{C3380CC4-5D6E-409C-BE32-E72D297353CC}">
              <c16:uniqueId val="{00000000-60DA-49FE-A1CC-6ACFA2E8A2DE}"/>
            </c:ext>
          </c:extLst>
        </c:ser>
        <c:dLbls>
          <c:showLegendKey val="0"/>
          <c:showVal val="0"/>
          <c:showCatName val="0"/>
          <c:showSerName val="0"/>
          <c:showPercent val="0"/>
          <c:showBubbleSize val="0"/>
        </c:dLbls>
        <c:axId val="1710434064"/>
        <c:axId val="1710434896"/>
      </c:scatterChart>
      <c:valAx>
        <c:axId val="1710434064"/>
        <c:scaling>
          <c:orientation val="minMax"/>
          <c:max val="35"/>
          <c:min val="8"/>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Outside Temp (C)</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crossAx val="1710434896"/>
        <c:crosses val="autoZero"/>
        <c:crossBetween val="midCat"/>
      </c:valAx>
      <c:valAx>
        <c:axId val="1710434896"/>
        <c:scaling>
          <c:orientation val="minMax"/>
          <c:max val="1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Nb. Ice-creams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d-ID"/>
          </a:p>
        </c:txPr>
        <c:crossAx val="1710434064"/>
        <c:crosses val="autoZero"/>
        <c:crossBetween val="midCat"/>
      </c:valAx>
      <c:spPr>
        <a:noFill/>
        <a:ln>
          <a:noFill/>
        </a:ln>
        <a:effectLst/>
      </c:spPr>
    </c:plotArea>
    <c:plotVisOnly val="1"/>
    <c:dispBlanksAs val="gap"/>
    <c:showDLblsOverMax val="0"/>
  </c:chart>
  <c:spPr>
    <a:noFill/>
    <a:ln w="19050">
      <a:solidFill>
        <a:schemeClr val="accent1">
          <a:lumMod val="60000"/>
          <a:lumOff val="40000"/>
        </a:schemeClr>
      </a:solidFill>
    </a:ln>
    <a:effectLst/>
  </c:spPr>
  <c:txPr>
    <a:bodyPr/>
    <a:lstStyle/>
    <a:p>
      <a:pPr>
        <a:defRPr/>
      </a:pPr>
      <a:endParaRPr lang="id-ID"/>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0.38778</cdr:x>
      <cdr:y>0</cdr:y>
    </cdr:from>
    <cdr:to>
      <cdr:x>0.91169</cdr:x>
      <cdr:y>0.17072</cdr:y>
    </cdr:to>
    <cdr:sp macro="" textlink="">
      <cdr:nvSpPr>
        <cdr:cNvPr id="11" name="TextBox 10"/>
        <cdr:cNvSpPr txBox="1"/>
      </cdr:nvSpPr>
      <cdr:spPr>
        <a:xfrm xmlns:a="http://schemas.openxmlformats.org/drawingml/2006/main">
          <a:off x="2703434" y="-1643524"/>
          <a:ext cx="3652430" cy="71998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D476D-20BD-47A8-8F7D-3DFD35804B43}" type="datetimeFigureOut">
              <a:rPr lang="en-GB" smtClean="0"/>
              <a:t>12/05/2017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45004-EBF2-4FD3-8729-901A5CB67FED}" type="slidenum">
              <a:rPr lang="en-GB" smtClean="0"/>
              <a:t>‹#›</a:t>
            </a:fld>
            <a:endParaRPr lang="en-GB"/>
          </a:p>
        </p:txBody>
      </p:sp>
    </p:spTree>
    <p:extLst>
      <p:ext uri="{BB962C8B-B14F-4D97-AF65-F5344CB8AC3E}">
        <p14:creationId xmlns:p14="http://schemas.microsoft.com/office/powerpoint/2010/main" val="3504015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ow-old.ne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ow-old.ne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hlinkClick r:id="rId3"/>
              </a:rPr>
              <a:t>https://how-old.net/#</a:t>
            </a:r>
            <a:r>
              <a:rPr lang="en-US" sz="1200" u="none" kern="1200" baseline="0" dirty="0">
                <a:solidFill>
                  <a:schemeClr val="tx1"/>
                </a:solidFill>
                <a:effectLst/>
                <a:latin typeface="+mn-lt"/>
                <a:ea typeface="+mn-ea"/>
                <a:cs typeface="+mn-cs"/>
              </a:rPr>
              <a:t> offers a great example of machine learning in action. Created by Microsoft, the site uses advanced image-recognition techniques to analyze photos you upload and then uses an ML model to "predict" the ages of the people in the photos.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2148297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ML Studio provides canned implementations of 25 of </a:t>
            </a:r>
            <a:r>
              <a:rPr lang="en-US" sz="1200" kern="1200" baseline="0" dirty="0">
                <a:solidFill>
                  <a:schemeClr val="tx1"/>
                </a:solidFill>
                <a:effectLst/>
                <a:latin typeface="+mn-lt"/>
                <a:ea typeface="+mn-ea"/>
                <a:cs typeface="+mn-cs"/>
              </a:rPr>
              <a:t>the classic algorithms used in machine learning.  It divides them into four categories.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Anomaly detection is the identification of items, events, or observations which do not conform to an expected pattern or other items in a dataset. A classic example is examining a dataset representing banking transactions and detecting potentially fraudulent transactions in that group.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Regression algorithms seek to establish and quantify relationships between variables. By establishing a relationship between a dependent variable and one or more independent variables, regression analysis can enable the value of a dependent variable to be predicted given a set of inputs with a quantifiable accuracy. A great example can be seen at </a:t>
            </a:r>
            <a:r>
              <a:rPr lang="en-US" sz="1200" u="sng" kern="1200" dirty="0">
                <a:solidFill>
                  <a:schemeClr val="tx1"/>
                </a:solidFill>
                <a:effectLst/>
                <a:latin typeface="+mn-lt"/>
                <a:ea typeface="+mn-ea"/>
                <a:cs typeface="+mn-cs"/>
                <a:hlinkClick r:id="rId3"/>
              </a:rPr>
              <a:t>https://how-old.net/#</a:t>
            </a:r>
            <a:r>
              <a:rPr lang="en-US" sz="1200" kern="1200" dirty="0">
                <a:solidFill>
                  <a:schemeClr val="tx1"/>
                </a:solidFill>
                <a:effectLst/>
                <a:latin typeface="+mn-lt"/>
                <a:ea typeface="+mn-ea"/>
                <a:cs typeface="+mn-cs"/>
              </a:rPr>
              <a:t>, a site that lets you upload a photo and then guesses your age with uncanny accuracy. The site uses Azure Machine Learning and combines classic regression with advanced image recognition.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purpose of classification algorithms is to identify the category to which an observation belongs based on training data consisting of observations which have already been classified (assigned to a category). A great example is determining whether an e-mail belongs to the "spam" category or the "not-spam" category.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Clustering seeks to group a set of objects in such a way that objects in the same group (called a cluster) are more similar to each other than to those in other groups (clusters).</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1084162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has been around for hundreds of years and is widely used in statistical modeling. The simplest form of linear regression (univariate) has one input variable and one output variable. Various</a:t>
            </a:r>
            <a:r>
              <a:rPr lang="en-US" baseline="0" dirty="0"/>
              <a:t> techniques are used to best-fit a line (hence, LINEAR regression) to the data. Multivariate linear regression is similar, but adds additional terms to the equation (b2, b3, and so on).</a:t>
            </a:r>
          </a:p>
          <a:p>
            <a:endParaRPr lang="en-US" baseline="0" dirty="0"/>
          </a:p>
          <a:p>
            <a:r>
              <a:rPr lang="en-US" baseline="0" dirty="0"/>
              <a:t>Training a linear regression model with millions of values can take time, but once the model is trained, using it to perform predictive analysis is fast because "running" the model involves little more than solving an equation whose coefficients have already been computed (during training).</a:t>
            </a:r>
            <a:br>
              <a:rPr lang="en-US" baseline="0" dirty="0"/>
            </a:br>
            <a:br>
              <a:rPr lang="en-US" baseline="0" dirty="0"/>
            </a:br>
            <a:r>
              <a:rPr lang="en-US" baseline="0" dirty="0"/>
              <a:t>This illustration can be used to explain why picking the right algorithm is key to building an effective model. If there is not a relatively linear relationship between input variable(s) and output variable(s), then linear regression won't produce a robust predictive model.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3256622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Azure ML Cheat Sheet helps</a:t>
            </a:r>
            <a:r>
              <a:rPr lang="en-US" baseline="0" dirty="0"/>
              <a:t> you pick the right algorithm for a model, even if you're not a trained data scientist. </a:t>
            </a:r>
            <a:r>
              <a:rPr lang="en-US" dirty="0"/>
              <a:t>One example is if you want to use a set of input values to predict</a:t>
            </a:r>
            <a:r>
              <a:rPr lang="en-US" baseline="0" dirty="0"/>
              <a:t> an output value from a continuous set of values (e.g., a person's age), use linear regression. But if you're more interested in the distribution of the output, you might use fast forest quantile regression instead. An example of when you would use the latter is using growth charts to assess child development. "Abby's height is in the 10% quantile of the heights of kids her age." Classification algorithms, by contrast, are used to predict a value from a discrete set of values -- for example, classifying an e-mail as spam or not spam.</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2008007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deployed as a Web service, a model can be used</a:t>
            </a:r>
            <a:r>
              <a:rPr lang="en-US" baseline="0" dirty="0"/>
              <a:t> with simple REST calls over HTTP. This enables developers to build "smart apps" that get their intelligence from ML. In the next lab, students will build and train an ML model, deploy it as a Web service, and then write a client app that uses it.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3600995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47716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book -- and free!</a:t>
            </a:r>
            <a:r>
              <a:rPr lang="en-US" baseline="0" dirty="0"/>
              <a:t> Another recommended book on Azure Machine is Learning is "Predictive Analytics with Microsoft Azure Machine Learning " (https://www.amazon.com/Predictive-Analytics-Microsoft-Machine-Learning/dp/1484212010).</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151374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6</a:t>
            </a:fld>
            <a:endParaRPr lang="en-GB"/>
          </a:p>
        </p:txBody>
      </p:sp>
    </p:spTree>
    <p:extLst>
      <p:ext uri="{BB962C8B-B14F-4D97-AF65-F5344CB8AC3E}">
        <p14:creationId xmlns:p14="http://schemas.microsoft.com/office/powerpoint/2010/main" val="3696771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has a rich history of employing machine learning in their products, beginning with the Silicon Valley company they purchased in 1999 and created Hotmail from. Hotmail used</a:t>
            </a:r>
            <a:r>
              <a:rPr lang="en-US" baseline="0" dirty="0"/>
              <a:t> ML to perform advanced spam detection.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3916324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Machine Learning</a:t>
            </a:r>
            <a:r>
              <a:rPr lang="en-US" dirty="0"/>
              <a:t> is a cloud-based predictive-analytics service that offers a streamlined experience for data scientists of all skill levels. It's accompanied by the Azure Machine Learning Studio (ML Studio), which is a browser-based tool that provides an easy to use, drag-and-drop interface for building machine-learning models. It comes with a library of time-saving experiments and features best-in-class algorithms developed and tested in the real world by Microsoft businesses such as Bing. And its built-in support for </a:t>
            </a:r>
            <a:r>
              <a:rPr lang="en-US" sz="1200" kern="1200" dirty="0">
                <a:solidFill>
                  <a:schemeClr val="tx1"/>
                </a:solidFill>
                <a:effectLst/>
                <a:latin typeface="+mn-lt"/>
                <a:ea typeface="+mn-ea"/>
                <a:cs typeface="+mn-cs"/>
              </a:rPr>
              <a:t>R</a:t>
            </a:r>
            <a:r>
              <a:rPr lang="en-US" dirty="0"/>
              <a:t> and </a:t>
            </a:r>
            <a:r>
              <a:rPr lang="en-US" sz="1200" kern="1200" dirty="0">
                <a:solidFill>
                  <a:schemeClr val="tx1"/>
                </a:solidFill>
                <a:effectLst/>
                <a:latin typeface="+mn-lt"/>
                <a:ea typeface="+mn-ea"/>
                <a:cs typeface="+mn-cs"/>
              </a:rPr>
              <a:t>Python</a:t>
            </a:r>
            <a:r>
              <a:rPr lang="en-US" dirty="0"/>
              <a:t> means you can build custom scripts  to customize your model. Once you've built and trained your model in the ML Studio, you can easily expose it as a Web service that is consumable from a variety of programming languages, or share it with the community by placing it in the </a:t>
            </a:r>
            <a:r>
              <a:rPr lang="en-US" sz="1200" kern="1200" dirty="0">
                <a:solidFill>
                  <a:schemeClr val="tx1"/>
                </a:solidFill>
                <a:effectLst/>
                <a:latin typeface="+mn-lt"/>
                <a:ea typeface="+mn-ea"/>
                <a:cs typeface="+mn-cs"/>
              </a:rPr>
              <a:t>Cortana Intelligence Gallery</a:t>
            </a:r>
            <a:r>
              <a:rPr lang="en-US" dirty="0"/>
              <a:t>.</a:t>
            </a: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603013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18</a:t>
            </a:fld>
            <a:endParaRPr lang="en-GB"/>
          </a:p>
        </p:txBody>
      </p:sp>
    </p:spTree>
    <p:extLst>
      <p:ext uri="{BB962C8B-B14F-4D97-AF65-F5344CB8AC3E}">
        <p14:creationId xmlns:p14="http://schemas.microsoft.com/office/powerpoint/2010/main" val="281541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19</a:t>
            </a:fld>
            <a:endParaRPr lang="en-GB"/>
          </a:p>
        </p:txBody>
      </p:sp>
    </p:spTree>
    <p:extLst>
      <p:ext uri="{BB962C8B-B14F-4D97-AF65-F5344CB8AC3E}">
        <p14:creationId xmlns:p14="http://schemas.microsoft.com/office/powerpoint/2010/main" val="3247136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starts with data, which can come from a variety of sources. The data typically needs to be "cleaned" before</a:t>
            </a:r>
            <a:r>
              <a:rPr lang="en-US" baseline="0" dirty="0"/>
              <a:t> it is used, and ML Studio includes modules to help with the cleaning. (Examples of cleaning include removing rows with missing data, replacing missing data algorithmically, removing duplicate rows, and removing rows containing "outliers." In practice, cleaning the data can be very time-intensive and often consumes 50% of the time required to build the model.) Once the data is ready, you select an algorithm and "train" the model by allowing it to iterate over the data and find patterns in it. After that comes scoring and evaluating the model, which tells you how well the model is able to predict outcomes. All of this is performed visually in ML Studio. Once the model is ready, a few button clicks deploy it as a Web service so it can be called from client apps.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375628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quote came from a graduate</a:t>
            </a:r>
            <a:r>
              <a:rPr lang="en-US" baseline="0" dirty="0"/>
              <a:t> student </a:t>
            </a:r>
            <a:r>
              <a:rPr lang="en-US" dirty="0"/>
              <a:t>who attended this class at UMass. He had already accepted at offer</a:t>
            </a:r>
            <a:r>
              <a:rPr lang="en-US" baseline="0" dirty="0"/>
              <a:t> to go to work for </a:t>
            </a:r>
            <a:r>
              <a:rPr lang="en-US" dirty="0"/>
              <a:t>Microsoft post-graduation.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3289671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Studio simplifies machine learning by providing a drag-and-drop model in</a:t>
            </a:r>
            <a:r>
              <a:rPr lang="en-US" baseline="0" dirty="0"/>
              <a:t> which you build workflow. With ML Studio and the rich of assortment of modules it offers for modeling workflow, you can often build sophisticated models without writing a single line of code. However, it allows you to insert R and Python code anywhere in the workflow, providing infinite flexibility in what you can model.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2223213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12/05/2017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358614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12/05/2017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50704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12/05/2017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720561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2759434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12/05/2017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356722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BEA276-07FD-450F-B011-B4819D3FF553}" type="datetimeFigureOut">
              <a:rPr lang="en-GB" smtClean="0"/>
              <a:t>12/05/2017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900745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FBEA276-07FD-450F-B011-B4819D3FF553}" type="datetimeFigureOut">
              <a:rPr lang="en-GB" smtClean="0"/>
              <a:t>12/05/2017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54100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BEA276-07FD-450F-B011-B4819D3FF553}" type="datetimeFigureOut">
              <a:rPr lang="en-GB" smtClean="0"/>
              <a:t>12/05/2017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263827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FBEA276-07FD-450F-B011-B4819D3FF553}" type="datetimeFigureOut">
              <a:rPr lang="en-GB" smtClean="0"/>
              <a:t>12/05/2017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345190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BEA276-07FD-450F-B011-B4819D3FF553}" type="datetimeFigureOut">
              <a:rPr lang="en-GB" smtClean="0"/>
              <a:t>12/05/2017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982730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BEA276-07FD-450F-B011-B4819D3FF553}" type="datetimeFigureOut">
              <a:rPr lang="en-GB" smtClean="0"/>
              <a:t>12/05/2017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886428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BEA276-07FD-450F-B011-B4819D3FF553}" type="datetimeFigureOut">
              <a:rPr lang="en-GB" smtClean="0"/>
              <a:t>12/05/2017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132764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EA276-07FD-450F-B011-B4819D3FF553}" type="datetimeFigureOut">
              <a:rPr lang="en-GB" smtClean="0"/>
              <a:t>12/05/2017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3CD9E3-C251-451B-B009-A8DCF9F508EC}" type="slidenum">
              <a:rPr lang="en-GB" smtClean="0"/>
              <a:t>‹#›</a:t>
            </a:fld>
            <a:endParaRPr lang="en-GB"/>
          </a:p>
        </p:txBody>
      </p:sp>
    </p:spTree>
    <p:extLst>
      <p:ext uri="{BB962C8B-B14F-4D97-AF65-F5344CB8AC3E}">
        <p14:creationId xmlns:p14="http://schemas.microsoft.com/office/powerpoint/2010/main" val="3012522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en.wikipedia.org/wiki/Cross_Industry_Standard_Process_for_Data_Mining"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hyperlink" Target="http://www.revolutionanalytics.com/" TargetMode="External"/><Relationship Id="rId3" Type="http://schemas.openxmlformats.org/officeDocument/2006/relationships/hyperlink" Target="http://azure.microsoft.com/en-us/documentation/services/machine-learning" TargetMode="External"/><Relationship Id="rId7" Type="http://schemas.openxmlformats.org/officeDocument/2006/relationships/hyperlink" Target="http://blogs.technet.com/b/machinelearning" TargetMode="External"/><Relationship Id="rId2" Type="http://schemas.openxmlformats.org/officeDocument/2006/relationships/hyperlink" Target="http://azure.microsoft.com/en-us/services/machine-learning" TargetMode="External"/><Relationship Id="rId1" Type="http://schemas.openxmlformats.org/officeDocument/2006/relationships/slideLayout" Target="../slideLayouts/slideLayout2.xml"/><Relationship Id="rId6" Type="http://schemas.openxmlformats.org/officeDocument/2006/relationships/hyperlink" Target="https://gallery.azureml.net/" TargetMode="External"/><Relationship Id="rId5" Type="http://schemas.openxmlformats.org/officeDocument/2006/relationships/hyperlink" Target="http://azure.microsoft.com/en-us/pricing/details/machine-learning/" TargetMode="External"/><Relationship Id="rId4" Type="http://schemas.openxmlformats.org/officeDocument/2006/relationships/hyperlink" Target="http://azure.microsoft.com/en-us/documentation/articles/machine-learning-faq"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22363"/>
            <a:ext cx="9349869" cy="2705388"/>
          </a:xfrm>
        </p:spPr>
        <p:txBody>
          <a:bodyPr>
            <a:noAutofit/>
          </a:bodyPr>
          <a:lstStyle/>
          <a:p>
            <a:r>
              <a:rPr lang="en-GB" sz="7200" b="1" dirty="0">
                <a:solidFill>
                  <a:schemeClr val="bg2">
                    <a:lumMod val="50000"/>
                  </a:schemeClr>
                </a:solidFill>
              </a:rPr>
              <a:t>Azure Machine Learning</a:t>
            </a:r>
            <a:endParaRPr lang="en-GB" sz="4800" b="1" dirty="0">
              <a:solidFill>
                <a:schemeClr val="bg2">
                  <a:lumMod val="50000"/>
                </a:schemeClr>
              </a:solidFill>
            </a:endParaRPr>
          </a:p>
        </p:txBody>
      </p:sp>
      <p:sp>
        <p:nvSpPr>
          <p:cNvPr id="3" name="Subtitle 2"/>
          <p:cNvSpPr>
            <a:spLocks noGrp="1"/>
          </p:cNvSpPr>
          <p:nvPr>
            <p:ph type="subTitle" idx="1"/>
          </p:nvPr>
        </p:nvSpPr>
        <p:spPr>
          <a:xfrm>
            <a:off x="1243305" y="4467951"/>
            <a:ext cx="9144000" cy="1655762"/>
          </a:xfrm>
        </p:spPr>
        <p:txBody>
          <a:bodyPr/>
          <a:lstStyle/>
          <a:p>
            <a:r>
              <a:rPr lang="en-GB" dirty="0"/>
              <a:t>Fadhil</a:t>
            </a:r>
          </a:p>
          <a:p>
            <a:r>
              <a:rPr lang="en-GB" dirty="0" err="1">
                <a:solidFill>
                  <a:schemeClr val="tx1">
                    <a:lumMod val="50000"/>
                    <a:lumOff val="50000"/>
                  </a:schemeClr>
                </a:solidFill>
              </a:rPr>
              <a:t>Gravicode</a:t>
            </a:r>
            <a:endParaRPr lang="en-GB" dirty="0">
              <a:solidFill>
                <a:schemeClr val="tx1">
                  <a:lumMod val="50000"/>
                  <a:lumOff val="50000"/>
                </a:schemeClr>
              </a:solidFill>
            </a:endParaRPr>
          </a:p>
        </p:txBody>
      </p:sp>
      <p:grpSp>
        <p:nvGrpSpPr>
          <p:cNvPr id="4" name="Group 3"/>
          <p:cNvGrpSpPr/>
          <p:nvPr/>
        </p:nvGrpSpPr>
        <p:grpSpPr>
          <a:xfrm>
            <a:off x="1369775" y="3742600"/>
            <a:ext cx="10822225" cy="3115400"/>
            <a:chOff x="1646238" y="3891204"/>
            <a:chExt cx="10823760" cy="3115842"/>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Tree>
    <p:extLst>
      <p:ext uri="{BB962C8B-B14F-4D97-AF65-F5344CB8AC3E}">
        <p14:creationId xmlns:p14="http://schemas.microsoft.com/office/powerpoint/2010/main" val="7008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Is this class A or class B?</a:t>
            </a: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there a face in this image or not?</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Will this patient get lung cancer?</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Will this machine fail in the next month?</a:t>
            </a:r>
          </a:p>
          <a:p>
            <a:endParaRPr lang="en-GB" sz="2400" dirty="0">
              <a:solidFill>
                <a:schemeClr val="bg2">
                  <a:lumMod val="50000"/>
                </a:schemeClr>
              </a:solidFill>
              <a:latin typeface="Segoe UI" panose="020B0502040204020203" pitchFamily="34" charset="0"/>
              <a:cs typeface="Segoe UI" panose="020B0502040204020203" pitchFamily="34" charset="0"/>
            </a:endParaRP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Two-class/Binary classification</a:t>
            </a:r>
          </a:p>
        </p:txBody>
      </p:sp>
    </p:spTree>
    <p:extLst>
      <p:ext uri="{BB962C8B-B14F-4D97-AF65-F5344CB8AC3E}">
        <p14:creationId xmlns:p14="http://schemas.microsoft.com/office/powerpoint/2010/main" val="31221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5" y="660127"/>
            <a:ext cx="10791141"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Is this class A or class B or class C or …. class Z?</a:t>
            </a:r>
          </a:p>
        </p:txBody>
      </p:sp>
      <p:sp>
        <p:nvSpPr>
          <p:cNvPr id="82" name="TextBox 81"/>
          <p:cNvSpPr txBox="1"/>
          <p:nvPr/>
        </p:nvSpPr>
        <p:spPr>
          <a:xfrm>
            <a:off x="779360" y="1855022"/>
            <a:ext cx="7635278" cy="1938992"/>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object is in this image?</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category best describes this article?</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is the sentiment of the customer comment?</a:t>
            </a: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Multi-class classification</a:t>
            </a:r>
          </a:p>
        </p:txBody>
      </p:sp>
    </p:spTree>
    <p:extLst>
      <p:ext uri="{BB962C8B-B14F-4D97-AF65-F5344CB8AC3E}">
        <p14:creationId xmlns:p14="http://schemas.microsoft.com/office/powerpoint/2010/main" val="22379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How much/How many?</a:t>
            </a: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much ice-cream will be sold?</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much is the price of this house?</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many hours of use are left for this piece of equipment?</a:t>
            </a: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Regression</a:t>
            </a:r>
          </a:p>
        </p:txBody>
      </p:sp>
    </p:spTree>
    <p:extLst>
      <p:ext uri="{BB962C8B-B14F-4D97-AF65-F5344CB8AC3E}">
        <p14:creationId xmlns:p14="http://schemas.microsoft.com/office/powerpoint/2010/main" val="376647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Is this anomalous behaviour?</a:t>
            </a:r>
          </a:p>
        </p:txBody>
      </p:sp>
      <p:sp>
        <p:nvSpPr>
          <p:cNvPr id="82" name="TextBox 81"/>
          <p:cNvSpPr txBox="1"/>
          <p:nvPr/>
        </p:nvSpPr>
        <p:spPr>
          <a:xfrm>
            <a:off x="779360" y="1855022"/>
            <a:ext cx="7635278" cy="2677656"/>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sensor reading out of the normal range?</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the internet usage unusual?</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online transaction unusual?</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Anomaly Detection</a:t>
            </a:r>
          </a:p>
        </p:txBody>
      </p:sp>
    </p:spTree>
    <p:extLst>
      <p:ext uri="{BB962C8B-B14F-4D97-AF65-F5344CB8AC3E}">
        <p14:creationId xmlns:p14="http://schemas.microsoft.com/office/powerpoint/2010/main" val="313231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8349940"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 are the patterns/groupings?</a:t>
            </a: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Which of my customers have similar spending habits?</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can these news articles be grouped?</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Which users have similar movie preferences?</a:t>
            </a: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Clustering</a:t>
            </a:r>
          </a:p>
        </p:txBody>
      </p:sp>
    </p:spTree>
    <p:extLst>
      <p:ext uri="{BB962C8B-B14F-4D97-AF65-F5344CB8AC3E}">
        <p14:creationId xmlns:p14="http://schemas.microsoft.com/office/powerpoint/2010/main" val="309174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Machine Learning Myths</a:t>
            </a:r>
          </a:p>
        </p:txBody>
      </p:sp>
      <p:sp>
        <p:nvSpPr>
          <p:cNvPr id="81" name="TextBox 80"/>
          <p:cNvSpPr txBox="1"/>
          <p:nvPr/>
        </p:nvSpPr>
        <p:spPr>
          <a:xfrm>
            <a:off x="779360" y="1855022"/>
            <a:ext cx="7635278" cy="3785652"/>
          </a:xfrm>
          <a:prstGeom prst="rect">
            <a:avLst/>
          </a:prstGeom>
          <a:solidFill>
            <a:srgbClr val="FFFFFF"/>
          </a:solidFill>
        </p:spPr>
        <p:txBody>
          <a:bodyPr wrap="square" rtlCol="0">
            <a:spAutoFit/>
          </a:bodyPr>
          <a:lstStyle/>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needs a lot of data</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The more features the better</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can get insights from any data</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replaces human analysts </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is all about the model you choose</a:t>
            </a:r>
          </a:p>
        </p:txBody>
      </p:sp>
    </p:spTree>
    <p:extLst>
      <p:ext uri="{BB962C8B-B14F-4D97-AF65-F5344CB8AC3E}">
        <p14:creationId xmlns:p14="http://schemas.microsoft.com/office/powerpoint/2010/main" val="174174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and Machine Learning</a:t>
            </a:r>
          </a:p>
        </p:txBody>
      </p:sp>
      <p:grpSp>
        <p:nvGrpSpPr>
          <p:cNvPr id="5" name="Group 4"/>
          <p:cNvGrpSpPr/>
          <p:nvPr/>
        </p:nvGrpSpPr>
        <p:grpSpPr>
          <a:xfrm>
            <a:off x="1164937" y="1927523"/>
            <a:ext cx="9857894" cy="3461427"/>
            <a:chOff x="838200" y="2352802"/>
            <a:chExt cx="9857894" cy="3461427"/>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304" y="2352802"/>
              <a:ext cx="9601790" cy="254304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871465"/>
              <a:ext cx="1636776" cy="65471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5268" y="5093592"/>
              <a:ext cx="1062990" cy="37204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8550" y="4871465"/>
              <a:ext cx="1367790" cy="63520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7862" y="4895850"/>
              <a:ext cx="1368210" cy="80177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35360" y="4871465"/>
              <a:ext cx="1087805" cy="942764"/>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12453" y="4867349"/>
              <a:ext cx="1225945" cy="690615"/>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3558" y="4895850"/>
              <a:ext cx="1527042" cy="610818"/>
            </a:xfrm>
            <a:prstGeom prst="rect">
              <a:avLst/>
            </a:prstGeom>
          </p:spPr>
        </p:pic>
      </p:grpSp>
      <p:sp>
        <p:nvSpPr>
          <p:cNvPr id="14" name="TextBox 13"/>
          <p:cNvSpPr txBox="1"/>
          <p:nvPr/>
        </p:nvSpPr>
        <p:spPr>
          <a:xfrm>
            <a:off x="3825218" y="5837254"/>
            <a:ext cx="4541564" cy="193899"/>
          </a:xfrm>
          <a:prstGeom prst="rect">
            <a:avLst/>
          </a:prstGeom>
          <a:noFill/>
        </p:spPr>
        <p:txBody>
          <a:bodyPr wrap="none" lIns="0" tIns="0" rIns="0" bIns="0" rtlCol="0">
            <a:spAutoFit/>
          </a:bodyPr>
          <a:lstStyle/>
          <a:p>
            <a:pPr>
              <a:lnSpc>
                <a:spcPct val="90000"/>
              </a:lnSpc>
              <a:spcBef>
                <a:spcPct val="20000"/>
              </a:spcBef>
              <a:buSzPct val="80000"/>
            </a:pPr>
            <a:r>
              <a:rPr lang="en-US" sz="1400" dirty="0">
                <a:gradFill>
                  <a:gsLst>
                    <a:gs pos="0">
                      <a:srgbClr val="292929">
                        <a:lumMod val="90000"/>
                        <a:lumOff val="10000"/>
                      </a:srgbClr>
                    </a:gs>
                    <a:gs pos="86000">
                      <a:srgbClr val="292929">
                        <a:lumMod val="90000"/>
                        <a:lumOff val="10000"/>
                      </a:srgbClr>
                    </a:gs>
                  </a:gsLst>
                  <a:lin ang="5400000" scaled="0"/>
                </a:gradFill>
              </a:rPr>
              <a:t>Modified from http://</a:t>
            </a:r>
            <a:r>
              <a:rPr lang="en-US" sz="1400" dirty="0" err="1">
                <a:gradFill>
                  <a:gsLst>
                    <a:gs pos="0">
                      <a:srgbClr val="292929">
                        <a:lumMod val="90000"/>
                        <a:lumOff val="10000"/>
                      </a:srgbClr>
                    </a:gs>
                    <a:gs pos="86000">
                      <a:srgbClr val="292929">
                        <a:lumMod val="90000"/>
                        <a:lumOff val="10000"/>
                      </a:srgbClr>
                    </a:gs>
                  </a:gsLst>
                  <a:lin ang="5400000" scaled="0"/>
                </a:gradFill>
              </a:rPr>
              <a:t>pulsweb.fr</a:t>
            </a:r>
            <a:r>
              <a:rPr lang="en-US" sz="1400" dirty="0">
                <a:gradFill>
                  <a:gsLst>
                    <a:gs pos="0">
                      <a:srgbClr val="292929">
                        <a:lumMod val="90000"/>
                        <a:lumOff val="10000"/>
                      </a:srgbClr>
                    </a:gs>
                    <a:gs pos="86000">
                      <a:srgbClr val="292929">
                        <a:lumMod val="90000"/>
                        <a:lumOff val="10000"/>
                      </a:srgbClr>
                    </a:gs>
                  </a:gsLst>
                  <a:lin ang="5400000" scaled="0"/>
                </a:gradFill>
              </a:rPr>
              <a:t>/predict-wine-quality-</a:t>
            </a:r>
            <a:r>
              <a:rPr lang="en-US" sz="1400" dirty="0" err="1">
                <a:gradFill>
                  <a:gsLst>
                    <a:gs pos="0">
                      <a:srgbClr val="292929">
                        <a:lumMod val="90000"/>
                        <a:lumOff val="10000"/>
                      </a:srgbClr>
                    </a:gs>
                    <a:gs pos="86000">
                      <a:srgbClr val="292929">
                        <a:lumMod val="90000"/>
                        <a:lumOff val="10000"/>
                      </a:srgbClr>
                    </a:gs>
                  </a:gsLst>
                  <a:lin ang="5400000" scaled="0"/>
                </a:gradFill>
              </a:rPr>
              <a:t>azureml</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771538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a:t>
            </a:r>
          </a:p>
        </p:txBody>
      </p:sp>
      <p:sp>
        <p:nvSpPr>
          <p:cNvPr id="3" name="Content Placeholder 2"/>
          <p:cNvSpPr>
            <a:spLocks noGrp="1"/>
          </p:cNvSpPr>
          <p:nvPr>
            <p:ph idx="1"/>
          </p:nvPr>
        </p:nvSpPr>
        <p:spPr>
          <a:xfrm>
            <a:off x="838200" y="1825625"/>
            <a:ext cx="7025640" cy="4351338"/>
          </a:xfrm>
        </p:spPr>
        <p:txBody>
          <a:bodyPr/>
          <a:lstStyle/>
          <a:p>
            <a:r>
              <a:rPr lang="en-US" dirty="0"/>
              <a:t>Fully managed cloud service for building and operationalizing ML models</a:t>
            </a:r>
          </a:p>
        </p:txBody>
      </p:sp>
      <p:pic>
        <p:nvPicPr>
          <p:cNvPr id="4" name="Picture 3"/>
          <p:cNvPicPr>
            <a:picLocks noChangeAspect="1"/>
          </p:cNvPicPr>
          <p:nvPr/>
        </p:nvPicPr>
        <p:blipFill>
          <a:blip r:embed="rId3"/>
          <a:stretch>
            <a:fillRect/>
          </a:stretch>
        </p:blipFill>
        <p:spPr>
          <a:xfrm>
            <a:off x="7963551" y="324372"/>
            <a:ext cx="3761726" cy="2509989"/>
          </a:xfrm>
          <a:prstGeom prst="rect">
            <a:avLst/>
          </a:prstGeom>
        </p:spPr>
      </p:pic>
      <p:sp>
        <p:nvSpPr>
          <p:cNvPr id="5" name="Rectangle 4"/>
          <p:cNvSpPr/>
          <p:nvPr/>
        </p:nvSpPr>
        <p:spPr bwMode="auto">
          <a:xfrm>
            <a:off x="508285" y="3055490"/>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Segoe UI Light"/>
                <a:ea typeface="Segoe UI" pitchFamily="34" charset="0"/>
                <a:cs typeface="Segoe UI" pitchFamily="34" charset="0"/>
              </a:rPr>
              <a:t>Fully </a:t>
            </a:r>
            <a:br>
              <a:rPr lang="en-US" sz="3137" kern="0" dirty="0">
                <a:solidFill>
                  <a:srgbClr val="FFFFFF"/>
                </a:solidFill>
                <a:latin typeface="Segoe UI Light"/>
                <a:ea typeface="Segoe UI" pitchFamily="34" charset="0"/>
                <a:cs typeface="Segoe UI" pitchFamily="34" charset="0"/>
              </a:rPr>
            </a:br>
            <a:r>
              <a:rPr lang="en-US" sz="3137" kern="0" dirty="0">
                <a:solidFill>
                  <a:srgbClr val="FFFFFF"/>
                </a:solidFill>
                <a:latin typeface="Segoe UI Light"/>
                <a:ea typeface="Segoe UI" pitchFamily="34" charset="0"/>
                <a:cs typeface="Segoe UI" pitchFamily="34" charset="0"/>
              </a:rPr>
              <a:t>managed</a:t>
            </a:r>
          </a:p>
          <a:p>
            <a:pPr defTabSz="914102" fontAlgn="base">
              <a:spcBef>
                <a:spcPts val="588"/>
              </a:spcBef>
              <a:spcAft>
                <a:spcPct val="0"/>
              </a:spcAft>
            </a:pPr>
            <a:endParaRPr lang="en-US" sz="1961" kern="0" dirty="0">
              <a:solidFill>
                <a:srgbClr val="FFFFFF"/>
              </a:solidFill>
              <a:ea typeface="Segoe UI" pitchFamily="34" charset="0"/>
              <a:cs typeface="Segoe UI" pitchFamily="34" charset="0"/>
            </a:endParaRPr>
          </a:p>
          <a:p>
            <a:pPr defTabSz="914102" fontAlgn="base">
              <a:spcBef>
                <a:spcPts val="588"/>
              </a:spcBef>
              <a:spcAft>
                <a:spcPct val="0"/>
              </a:spcAft>
            </a:pPr>
            <a:endParaRPr lang="en-US" sz="1961" kern="0" dirty="0">
              <a:solidFill>
                <a:srgbClr val="FFFFFF"/>
              </a:solidFill>
              <a:ea typeface="Segoe UI" pitchFamily="34" charset="0"/>
              <a:cs typeface="Segoe UI" pitchFamily="34" charset="0"/>
            </a:endParaRPr>
          </a:p>
        </p:txBody>
      </p:sp>
      <p:sp>
        <p:nvSpPr>
          <p:cNvPr id="6" name="Rectangle 5"/>
          <p:cNvSpPr/>
          <p:nvPr/>
        </p:nvSpPr>
        <p:spPr bwMode="auto">
          <a:xfrm>
            <a:off x="3287202" y="3055490"/>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Segoe UI Light"/>
                <a:ea typeface="Segoe UI" pitchFamily="34" charset="0"/>
                <a:cs typeface="Segoe UI" pitchFamily="34" charset="0"/>
              </a:rPr>
              <a:t>Integrated</a:t>
            </a:r>
          </a:p>
        </p:txBody>
      </p:sp>
      <p:sp>
        <p:nvSpPr>
          <p:cNvPr id="7" name="Rectangle 6"/>
          <p:cNvSpPr/>
          <p:nvPr/>
        </p:nvSpPr>
        <p:spPr bwMode="auto">
          <a:xfrm>
            <a:off x="6066119" y="3055490"/>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039" kern="0" dirty="0">
                <a:solidFill>
                  <a:srgbClr val="FFFFFF"/>
                </a:solidFill>
                <a:latin typeface="Segoe UI Light"/>
                <a:ea typeface="Segoe UI" pitchFamily="34" charset="0"/>
                <a:cs typeface="Segoe UI" pitchFamily="34" charset="0"/>
              </a:rPr>
              <a:t>Best in Class Algorithms + R</a:t>
            </a:r>
          </a:p>
        </p:txBody>
      </p:sp>
      <p:sp>
        <p:nvSpPr>
          <p:cNvPr id="8" name="Rectangle 7"/>
          <p:cNvSpPr/>
          <p:nvPr/>
        </p:nvSpPr>
        <p:spPr bwMode="auto">
          <a:xfrm>
            <a:off x="8845036" y="3055490"/>
            <a:ext cx="2778917" cy="2958202"/>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kern="0" dirty="0">
                <a:solidFill>
                  <a:srgbClr val="FFFFFF"/>
                </a:solidFill>
                <a:latin typeface="Segoe UI Light"/>
                <a:ea typeface="Segoe UI" pitchFamily="34" charset="0"/>
                <a:cs typeface="Segoe UI" pitchFamily="34" charset="0"/>
              </a:rPr>
              <a:t>Deploy in minutes</a:t>
            </a:r>
          </a:p>
        </p:txBody>
      </p:sp>
      <p:sp>
        <p:nvSpPr>
          <p:cNvPr id="9" name="Rectangle 8"/>
          <p:cNvSpPr/>
          <p:nvPr/>
        </p:nvSpPr>
        <p:spPr>
          <a:xfrm>
            <a:off x="478896" y="4442088"/>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ea typeface="Segoe UI" pitchFamily="34" charset="0"/>
                <a:cs typeface="Segoe UI" pitchFamily="34" charset="0"/>
              </a:rPr>
              <a:t>No software to install, no hardware </a:t>
            </a:r>
            <a:r>
              <a:rPr lang="en-US" sz="1765" kern="0" spc="-98" dirty="0">
                <a:solidFill>
                  <a:srgbClr val="FFFFFF"/>
                </a:solidFill>
                <a:ea typeface="Segoe UI" pitchFamily="34" charset="0"/>
                <a:cs typeface="Segoe UI" pitchFamily="34" charset="0"/>
              </a:rPr>
              <a:t>to manage,</a:t>
            </a:r>
            <a:r>
              <a:rPr lang="en-US" sz="1765" kern="0" dirty="0">
                <a:solidFill>
                  <a:srgbClr val="FFFFFF"/>
                </a:solidFill>
                <a:ea typeface="Segoe UI" pitchFamily="34" charset="0"/>
                <a:cs typeface="Segoe UI" pitchFamily="34" charset="0"/>
              </a:rPr>
              <a:t> and one portal to view and update.</a:t>
            </a:r>
          </a:p>
        </p:txBody>
      </p:sp>
      <p:sp>
        <p:nvSpPr>
          <p:cNvPr id="10" name="Rectangle 9"/>
          <p:cNvSpPr/>
          <p:nvPr/>
        </p:nvSpPr>
        <p:spPr>
          <a:xfrm>
            <a:off x="3257811" y="4442086"/>
            <a:ext cx="2777982" cy="1448287"/>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ea typeface="Segoe UI" pitchFamily="34" charset="0"/>
                <a:cs typeface="Segoe UI" pitchFamily="34" charset="0"/>
              </a:rPr>
              <a:t>Simple drag, drop and connect interface for Data Science. No need for programming for common tasks. </a:t>
            </a:r>
          </a:p>
        </p:txBody>
      </p:sp>
      <p:sp>
        <p:nvSpPr>
          <p:cNvPr id="11" name="Rectangle 10"/>
          <p:cNvSpPr/>
          <p:nvPr/>
        </p:nvSpPr>
        <p:spPr>
          <a:xfrm>
            <a:off x="6036729" y="4442086"/>
            <a:ext cx="2607782" cy="1448287"/>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ea typeface="Segoe UI" pitchFamily="34" charset="0"/>
                <a:cs typeface="Segoe UI" pitchFamily="34" charset="0"/>
              </a:rPr>
              <a:t>Built-in collection of best of breed algorithms. Support for R and popular CRAN packages.</a:t>
            </a:r>
          </a:p>
        </p:txBody>
      </p:sp>
      <p:sp>
        <p:nvSpPr>
          <p:cNvPr id="12" name="Rectangle 11"/>
          <p:cNvSpPr/>
          <p:nvPr/>
        </p:nvSpPr>
        <p:spPr>
          <a:xfrm>
            <a:off x="8816581" y="4442087"/>
            <a:ext cx="2607782" cy="1176733"/>
          </a:xfrm>
          <a:prstGeom prst="rect">
            <a:avLst/>
          </a:prstGeom>
        </p:spPr>
        <p:txBody>
          <a:bodyPr wrap="square" lIns="179285">
            <a:spAutoFit/>
          </a:bodyPr>
          <a:lstStyle/>
          <a:p>
            <a:pPr defTabSz="914102" fontAlgn="base">
              <a:spcBef>
                <a:spcPts val="588"/>
              </a:spcBef>
              <a:spcAft>
                <a:spcPct val="0"/>
              </a:spcAft>
            </a:pPr>
            <a:r>
              <a:rPr lang="en-US" sz="1765" kern="0" dirty="0">
                <a:solidFill>
                  <a:srgbClr val="FFFFFF"/>
                </a:solidFill>
                <a:ea typeface="Segoe UI" pitchFamily="34" charset="0"/>
                <a:cs typeface="Segoe UI" pitchFamily="34" charset="0"/>
              </a:rPr>
              <a:t>Operationalize models with a single click. Monetize in Machine Learning Marketplace.</a:t>
            </a:r>
          </a:p>
        </p:txBody>
      </p:sp>
    </p:spTree>
    <p:extLst>
      <p:ext uri="{BB962C8B-B14F-4D97-AF65-F5344CB8AC3E}">
        <p14:creationId xmlns:p14="http://schemas.microsoft.com/office/powerpoint/2010/main" val="3680573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Elbow Connector 107"/>
          <p:cNvCxnSpPr/>
          <p:nvPr/>
        </p:nvCxnSpPr>
        <p:spPr>
          <a:xfrm rot="16200000" flipV="1">
            <a:off x="7718004" y="3466225"/>
            <a:ext cx="3078847" cy="2382328"/>
          </a:xfrm>
          <a:prstGeom prst="bentConnector2">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45"/>
          <p:cNvCxnSpPr/>
          <p:nvPr/>
        </p:nvCxnSpPr>
        <p:spPr>
          <a:xfrm rot="10800000">
            <a:off x="4910003" y="2982500"/>
            <a:ext cx="925032" cy="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cxnSp>
        <p:nvCxnSpPr>
          <p:cNvPr id="84" name="Straight Arrow Connector 83"/>
          <p:cNvCxnSpPr/>
          <p:nvPr/>
        </p:nvCxnSpPr>
        <p:spPr>
          <a:xfrm>
            <a:off x="4593419" y="3299852"/>
            <a:ext cx="925032" cy="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Rectangle 31"/>
          <p:cNvSpPr/>
          <p:nvPr/>
        </p:nvSpPr>
        <p:spPr>
          <a:xfrm>
            <a:off x="2319102" y="2665150"/>
            <a:ext cx="2593948" cy="889135"/>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Business Knowledge</a:t>
            </a:r>
          </a:p>
        </p:txBody>
      </p:sp>
      <p:sp>
        <p:nvSpPr>
          <p:cNvPr id="86" name="Rectangle 19"/>
          <p:cNvSpPr/>
          <p:nvPr/>
        </p:nvSpPr>
        <p:spPr>
          <a:xfrm>
            <a:off x="2319102" y="3942070"/>
            <a:ext cx="2593947" cy="918994"/>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2319102" y="5271244"/>
            <a:ext cx="2593946" cy="579414"/>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5472315" y="5909289"/>
            <a:ext cx="2593947" cy="575047"/>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5" name="Rectangle 11"/>
          <p:cNvSpPr/>
          <p:nvPr/>
        </p:nvSpPr>
        <p:spPr>
          <a:xfrm>
            <a:off x="5472316" y="2665150"/>
            <a:ext cx="2593947" cy="905629"/>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Understanding</a:t>
            </a:r>
          </a:p>
        </p:txBody>
      </p:sp>
      <p:sp>
        <p:nvSpPr>
          <p:cNvPr id="96" name="Rectangle 4"/>
          <p:cNvSpPr/>
          <p:nvPr/>
        </p:nvSpPr>
        <p:spPr>
          <a:xfrm>
            <a:off x="208993" y="1799368"/>
            <a:ext cx="1504709" cy="579415"/>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Idea</a:t>
            </a:r>
          </a:p>
        </p:txBody>
      </p:sp>
      <p:sp>
        <p:nvSpPr>
          <p:cNvPr id="97" name="Rectangle 8"/>
          <p:cNvSpPr/>
          <p:nvPr/>
        </p:nvSpPr>
        <p:spPr>
          <a:xfrm>
            <a:off x="208992" y="2817975"/>
            <a:ext cx="1504709" cy="597409"/>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59396" y="5909289"/>
            <a:ext cx="2978390" cy="579415"/>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99" name="Straight Arrow Connector 44"/>
          <p:cNvCxnSpPr/>
          <p:nvPr/>
        </p:nvCxnSpPr>
        <p:spPr>
          <a:xfrm flipH="1">
            <a:off x="961347" y="2378783"/>
            <a:ext cx="1" cy="43919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45"/>
          <p:cNvCxnSpPr/>
          <p:nvPr/>
        </p:nvCxnSpPr>
        <p:spPr>
          <a:xfrm flipV="1">
            <a:off x="1713701" y="3109718"/>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47"/>
          <p:cNvCxnSpPr/>
          <p:nvPr/>
        </p:nvCxnSpPr>
        <p:spPr>
          <a:xfrm>
            <a:off x="3616076" y="3554285"/>
            <a:ext cx="0" cy="387785"/>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47"/>
          <p:cNvCxnSpPr/>
          <p:nvPr/>
        </p:nvCxnSpPr>
        <p:spPr>
          <a:xfrm flipH="1">
            <a:off x="3616075" y="4861064"/>
            <a:ext cx="1" cy="410180"/>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45"/>
          <p:cNvCxnSpPr/>
          <p:nvPr/>
        </p:nvCxnSpPr>
        <p:spPr>
          <a:xfrm>
            <a:off x="8034364" y="6198996"/>
            <a:ext cx="925032" cy="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Elbow Connector 104"/>
          <p:cNvCxnSpPr/>
          <p:nvPr/>
        </p:nvCxnSpPr>
        <p:spPr>
          <a:xfrm rot="16200000" flipH="1">
            <a:off x="4371118" y="5095615"/>
            <a:ext cx="346155" cy="1856240"/>
          </a:xfrm>
          <a:prstGeom prst="bentConnector2">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47"/>
          <p:cNvCxnSpPr/>
          <p:nvPr/>
        </p:nvCxnSpPr>
        <p:spPr>
          <a:xfrm flipV="1">
            <a:off x="6769289" y="3570779"/>
            <a:ext cx="1" cy="2338510"/>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0" y="6461332"/>
            <a:ext cx="2764465" cy="338554"/>
          </a:xfrm>
          <a:prstGeom prst="rect">
            <a:avLst/>
          </a:prstGeom>
          <a:noFill/>
        </p:spPr>
        <p:txBody>
          <a:bodyPr wrap="square" rtlCol="0">
            <a:spAutoFit/>
          </a:bodyPr>
          <a:lstStyle/>
          <a:p>
            <a:r>
              <a:rPr lang="en-GB" sz="1600" i="1" dirty="0">
                <a:solidFill>
                  <a:schemeClr val="bg2">
                    <a:lumMod val="50000"/>
                  </a:schemeClr>
                </a:solidFill>
              </a:rPr>
              <a:t>Based on the </a:t>
            </a:r>
            <a:r>
              <a:rPr lang="en-GB" sz="1600" i="1" dirty="0">
                <a:solidFill>
                  <a:schemeClr val="bg2">
                    <a:lumMod val="50000"/>
                  </a:schemeClr>
                </a:solidFill>
                <a:hlinkClick r:id="rId3"/>
              </a:rPr>
              <a:t>CRISP-DM Model</a:t>
            </a:r>
            <a:endParaRPr lang="en-GB" sz="1600" i="1" dirty="0">
              <a:solidFill>
                <a:schemeClr val="bg2">
                  <a:lumMod val="50000"/>
                </a:schemeClr>
              </a:solidFill>
            </a:endParaRPr>
          </a:p>
        </p:txBody>
      </p:sp>
    </p:spTree>
    <p:extLst>
      <p:ext uri="{BB962C8B-B14F-4D97-AF65-F5344CB8AC3E}">
        <p14:creationId xmlns:p14="http://schemas.microsoft.com/office/powerpoint/2010/main" val="1991790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6" name="Rectangle 19"/>
          <p:cNvSpPr/>
          <p:nvPr/>
        </p:nvSpPr>
        <p:spPr>
          <a:xfrm>
            <a:off x="5351705" y="3079886"/>
            <a:ext cx="2593947" cy="918994"/>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4"/>
          <p:cNvSpPr/>
          <p:nvPr/>
        </p:nvSpPr>
        <p:spPr>
          <a:xfrm>
            <a:off x="208993" y="1812734"/>
            <a:ext cx="1740993" cy="61497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Use case</a:t>
            </a:r>
          </a:p>
        </p:txBody>
      </p:sp>
      <p:sp>
        <p:nvSpPr>
          <p:cNvPr id="21" name="Rectangle 8"/>
          <p:cNvSpPr/>
          <p:nvPr/>
        </p:nvSpPr>
        <p:spPr>
          <a:xfrm>
            <a:off x="2555387" y="1868372"/>
            <a:ext cx="1504709" cy="55934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24" name="Rectangle 14"/>
          <p:cNvSpPr/>
          <p:nvPr/>
        </p:nvSpPr>
        <p:spPr>
          <a:xfrm>
            <a:off x="4931197" y="1812734"/>
            <a:ext cx="3135065" cy="659591"/>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Prep + Build + Test</a:t>
            </a:r>
          </a:p>
        </p:txBody>
      </p:sp>
    </p:spTree>
    <p:extLst>
      <p:ext uri="{BB962C8B-B14F-4D97-AF65-F5344CB8AC3E}">
        <p14:creationId xmlns:p14="http://schemas.microsoft.com/office/powerpoint/2010/main" val="821641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nvSpPr>
        <p:spPr>
          <a:xfrm>
            <a:off x="814743" y="5230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About Me</a:t>
            </a:r>
          </a:p>
        </p:txBody>
      </p:sp>
      <p:sp>
        <p:nvSpPr>
          <p:cNvPr id="5" name="Content Placeholder 4"/>
          <p:cNvSpPr>
            <a:spLocks noGrp="1"/>
          </p:cNvSpPr>
          <p:nvPr/>
        </p:nvSpPr>
        <p:spPr>
          <a:xfrm>
            <a:off x="814743" y="1983581"/>
            <a:ext cx="5181600" cy="43513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Muhammad Ibnu Fadhil</a:t>
            </a:r>
          </a:p>
          <a:p>
            <a:r>
              <a:rPr lang="en-US" dirty="0" err="1"/>
              <a:t>Coder.Entrepreneur.Tinkerer</a:t>
            </a:r>
            <a:endParaRPr lang="en-US" dirty="0"/>
          </a:p>
          <a:p>
            <a:r>
              <a:rPr lang="en-US" dirty="0"/>
              <a:t>T: @</a:t>
            </a:r>
            <a:r>
              <a:rPr lang="en-US" dirty="0" err="1"/>
              <a:t>mifmasterz</a:t>
            </a:r>
            <a:r>
              <a:rPr lang="en-US" dirty="0"/>
              <a:t> / @</a:t>
            </a:r>
            <a:r>
              <a:rPr lang="en-US" dirty="0" err="1"/>
              <a:t>gravicode</a:t>
            </a:r>
            <a:endParaRPr lang="en-US" dirty="0"/>
          </a:p>
          <a:p>
            <a:endParaRPr lang="en-US" dirty="0"/>
          </a:p>
          <a:p>
            <a:r>
              <a:rPr lang="en-US" dirty="0"/>
              <a:t>Founder of </a:t>
            </a:r>
          </a:p>
          <a:p>
            <a:r>
              <a:rPr lang="en-US" dirty="0"/>
              <a:t>PT Gravicode </a:t>
            </a:r>
            <a:r>
              <a:rPr lang="en-US" dirty="0" err="1"/>
              <a:t>Multinovative</a:t>
            </a:r>
            <a:r>
              <a:rPr lang="en-US" dirty="0"/>
              <a:t> </a:t>
            </a:r>
            <a:r>
              <a:rPr lang="en-US" dirty="0" err="1"/>
              <a:t>Plexindo</a:t>
            </a:r>
            <a:endParaRPr lang="en-US" dirty="0"/>
          </a:p>
          <a:p>
            <a:endParaRPr lang="en-US" dirty="0"/>
          </a:p>
          <a:p>
            <a:r>
              <a:rPr lang="en-US" dirty="0"/>
              <a:t>Initiator of Gadgeteer Indonesia</a:t>
            </a:r>
          </a:p>
          <a:p>
            <a:r>
              <a:rPr lang="en-US" dirty="0"/>
              <a:t>https://www.facebook.com/netgadgeteerindonesia</a:t>
            </a:r>
          </a:p>
          <a:p>
            <a:endParaRPr lang="en-US" dirty="0"/>
          </a:p>
          <a:p>
            <a:r>
              <a:rPr lang="en-US" dirty="0"/>
              <a:t>Contributor in Makers.ID</a:t>
            </a:r>
          </a:p>
          <a:p>
            <a:r>
              <a:rPr lang="en-US" dirty="0"/>
              <a:t>http://makers.id</a:t>
            </a:r>
          </a:p>
        </p:txBody>
      </p:sp>
      <p:pic>
        <p:nvPicPr>
          <p:cNvPr id="6" name="Content Placeholder 19"/>
          <p:cNvPicPr>
            <a:picLocks noGrp="1" noChangeAspect="1"/>
          </p:cNvPicPr>
          <p:nvPr/>
        </p:nvPicPr>
        <p:blipFill>
          <a:blip r:embed="rId2"/>
          <a:stretch>
            <a:fillRect/>
          </a:stretch>
        </p:blipFill>
        <p:spPr>
          <a:xfrm>
            <a:off x="7596542" y="1521535"/>
            <a:ext cx="3780715" cy="3780715"/>
          </a:xfrm>
          <a:prstGeom prst="rect">
            <a:avLst/>
          </a:prstGeom>
        </p:spPr>
      </p:pic>
    </p:spTree>
    <p:extLst>
      <p:ext uri="{BB962C8B-B14F-4D97-AF65-F5344CB8AC3E}">
        <p14:creationId xmlns:p14="http://schemas.microsoft.com/office/powerpoint/2010/main" val="102063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9521" y="1815940"/>
            <a:ext cx="8848725" cy="3905250"/>
          </a:xfrm>
          <a:prstGeom prst="rect">
            <a:avLst/>
          </a:prstGeom>
        </p:spPr>
      </p:pic>
      <p:sp>
        <p:nvSpPr>
          <p:cNvPr id="5" name="TextBox 4"/>
          <p:cNvSpPr txBox="1"/>
          <p:nvPr/>
        </p:nvSpPr>
        <p:spPr>
          <a:xfrm>
            <a:off x="3836181" y="5846635"/>
            <a:ext cx="4515403" cy="193899"/>
          </a:xfrm>
          <a:prstGeom prst="rect">
            <a:avLst/>
          </a:prstGeom>
          <a:noFill/>
        </p:spPr>
        <p:txBody>
          <a:bodyPr wrap="none" lIns="0" tIns="0" rIns="0" bIns="0" rtlCol="0">
            <a:spAutoFit/>
          </a:bodyPr>
          <a:lstStyle/>
          <a:p>
            <a:pPr>
              <a:lnSpc>
                <a:spcPct val="90000"/>
              </a:lnSpc>
              <a:spcBef>
                <a:spcPct val="20000"/>
              </a:spcBef>
              <a:buSzPct val="80000"/>
            </a:pPr>
            <a:r>
              <a:rPr lang="en-US" sz="1400" dirty="0">
                <a:gradFill>
                  <a:gsLst>
                    <a:gs pos="0">
                      <a:srgbClr val="292929">
                        <a:lumMod val="90000"/>
                        <a:lumOff val="10000"/>
                      </a:srgbClr>
                    </a:gs>
                    <a:gs pos="86000">
                      <a:srgbClr val="292929">
                        <a:lumMod val="90000"/>
                        <a:lumOff val="10000"/>
                      </a:srgbClr>
                    </a:gs>
                  </a:gsLst>
                  <a:lin ang="5400000" scaled="0"/>
                </a:gradFill>
              </a:rPr>
              <a:t>From "Introduction to Microsoft Azure" by David Chappell</a:t>
            </a:r>
          </a:p>
        </p:txBody>
      </p:sp>
      <p:sp>
        <p:nvSpPr>
          <p:cNvPr id="6" name="TextBox 5"/>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1426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4815" y="1334813"/>
            <a:ext cx="9017876" cy="4154984"/>
          </a:xfrm>
          <a:prstGeom prst="rect">
            <a:avLst/>
          </a:prstGeom>
          <a:noFill/>
        </p:spPr>
        <p:txBody>
          <a:bodyPr wrap="square" lIns="0" tIns="0" rIns="0" bIns="0" rtlCol="0">
            <a:spAutoFit/>
          </a:bodyPr>
          <a:lstStyle/>
          <a:p>
            <a:pPr algn="ctr">
              <a:lnSpc>
                <a:spcPct val="90000"/>
              </a:lnSpc>
              <a:spcBef>
                <a:spcPct val="20000"/>
              </a:spcBef>
              <a:buSzPct val="80000"/>
            </a:pPr>
            <a:r>
              <a:rPr lang="en-US" sz="6000" i="1" dirty="0">
                <a:solidFill>
                  <a:schemeClr val="accent2"/>
                </a:solidFill>
                <a:latin typeface="Segoe UI Light" panose="020B0502040204020203" pitchFamily="34" charset="0"/>
                <a:cs typeface="Segoe UI Light" panose="020B0502040204020203" pitchFamily="34" charset="0"/>
              </a:rPr>
              <a:t>I spent last semester building a regression model in Python, and I just did the same thing in 10 minutes with Azure ML</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528" y="874129"/>
            <a:ext cx="1120158" cy="73743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486" y="4983654"/>
            <a:ext cx="1120216" cy="737475"/>
          </a:xfrm>
          <a:prstGeom prst="rect">
            <a:avLst/>
          </a:prstGeom>
        </p:spPr>
      </p:pic>
    </p:spTree>
    <p:extLst>
      <p:ext uri="{BB962C8B-B14F-4D97-AF65-F5344CB8AC3E}">
        <p14:creationId xmlns:p14="http://schemas.microsoft.com/office/powerpoint/2010/main" val="1027527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 Studio</a:t>
            </a:r>
          </a:p>
        </p:txBody>
      </p:sp>
      <p:sp>
        <p:nvSpPr>
          <p:cNvPr id="3" name="Content Placeholder 2"/>
          <p:cNvSpPr>
            <a:spLocks noGrp="1"/>
          </p:cNvSpPr>
          <p:nvPr>
            <p:ph idx="1"/>
          </p:nvPr>
        </p:nvSpPr>
        <p:spPr>
          <a:xfrm>
            <a:off x="838199" y="1825625"/>
            <a:ext cx="5720255" cy="4351338"/>
          </a:xfrm>
        </p:spPr>
        <p:txBody>
          <a:bodyPr>
            <a:normAutofit/>
          </a:bodyPr>
          <a:lstStyle/>
          <a:p>
            <a:r>
              <a:rPr lang="en-US" dirty="0"/>
              <a:t>Visual editor for composing, testing, refining, and deploying machine-learning models</a:t>
            </a:r>
          </a:p>
          <a:p>
            <a:pPr lvl="1"/>
            <a:r>
              <a:rPr lang="en-US" dirty="0"/>
              <a:t>Includes hundreds of modules</a:t>
            </a:r>
          </a:p>
          <a:p>
            <a:pPr lvl="1"/>
            <a:r>
              <a:rPr lang="en-US" dirty="0"/>
              <a:t>Includes common algorithms for classification, regression, and more</a:t>
            </a:r>
          </a:p>
          <a:p>
            <a:pPr lvl="1"/>
            <a:r>
              <a:rPr lang="en-US" dirty="0"/>
              <a:t>Supports numerous input formats</a:t>
            </a:r>
          </a:p>
          <a:p>
            <a:pPr lvl="1"/>
            <a:r>
              <a:rPr lang="en-US" dirty="0"/>
              <a:t>Supports R and Python</a:t>
            </a:r>
          </a:p>
          <a:p>
            <a:r>
              <a:rPr lang="en-US" dirty="0"/>
              <a:t>Machine learning for the masses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624" y="1825625"/>
            <a:ext cx="4222672" cy="3688071"/>
          </a:xfrm>
          <a:prstGeom prst="rect">
            <a:avLst/>
          </a:prstGeom>
          <a:ln>
            <a:solidFill>
              <a:schemeClr val="bg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7971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 Algorithms</a:t>
            </a:r>
          </a:p>
        </p:txBody>
      </p:sp>
      <p:pic>
        <p:nvPicPr>
          <p:cNvPr id="5" name="Picture 4"/>
          <p:cNvPicPr>
            <a:picLocks noChangeAspect="1"/>
          </p:cNvPicPr>
          <p:nvPr/>
        </p:nvPicPr>
        <p:blipFill rotWithShape="1">
          <a:blip r:embed="rId3"/>
          <a:srcRect b="8857"/>
          <a:stretch/>
        </p:blipFill>
        <p:spPr>
          <a:xfrm>
            <a:off x="8709536" y="1869387"/>
            <a:ext cx="2131076" cy="314612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a:srcRect b="14976"/>
          <a:stretch/>
        </p:blipFill>
        <p:spPr>
          <a:xfrm>
            <a:off x="1229538" y="1849995"/>
            <a:ext cx="2131075" cy="174363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3717166" y="1849995"/>
            <a:ext cx="2134527" cy="445494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6208246" y="1869387"/>
            <a:ext cx="2144737" cy="15044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754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(Univariate) Linear Regression</a:t>
            </a:r>
          </a:p>
        </p:txBody>
      </p:sp>
      <p:pic>
        <p:nvPicPr>
          <p:cNvPr id="4" name="Picture 3"/>
          <p:cNvPicPr>
            <a:picLocks noChangeAspect="1"/>
          </p:cNvPicPr>
          <p:nvPr/>
        </p:nvPicPr>
        <p:blipFill>
          <a:blip r:embed="rId3"/>
          <a:stretch>
            <a:fillRect/>
          </a:stretch>
        </p:blipFill>
        <p:spPr>
          <a:xfrm>
            <a:off x="2861210" y="2110710"/>
            <a:ext cx="6056623" cy="3768982"/>
          </a:xfrm>
          <a:prstGeom prst="rect">
            <a:avLst/>
          </a:prstGeom>
        </p:spPr>
      </p:pic>
      <p:sp>
        <p:nvSpPr>
          <p:cNvPr id="5" name="TextBox 4"/>
          <p:cNvSpPr txBox="1"/>
          <p:nvPr/>
        </p:nvSpPr>
        <p:spPr>
          <a:xfrm>
            <a:off x="560440" y="2015613"/>
            <a:ext cx="2163096" cy="1754326"/>
          </a:xfrm>
          <a:prstGeom prst="rect">
            <a:avLst/>
          </a:prstGeom>
          <a:noFill/>
        </p:spPr>
        <p:txBody>
          <a:bodyPr wrap="square" rtlCol="0">
            <a:spAutoFit/>
          </a:bodyPr>
          <a:lstStyle/>
          <a:p>
            <a:r>
              <a:rPr lang="en-US" dirty="0"/>
              <a:t>Regression line represented by an equation of the form Y = b</a:t>
            </a:r>
            <a:r>
              <a:rPr lang="en-US" baseline="-25000" dirty="0"/>
              <a:t>0</a:t>
            </a:r>
            <a:r>
              <a:rPr lang="en-US" dirty="0"/>
              <a:t> + b</a:t>
            </a:r>
            <a:r>
              <a:rPr lang="en-US" baseline="-25000" dirty="0"/>
              <a:t>1</a:t>
            </a:r>
            <a:r>
              <a:rPr lang="en-US" dirty="0"/>
              <a:t>X where Y is the dependent variable</a:t>
            </a:r>
          </a:p>
        </p:txBody>
      </p:sp>
      <p:cxnSp>
        <p:nvCxnSpPr>
          <p:cNvPr id="7" name="Straight Arrow Connector 6"/>
          <p:cNvCxnSpPr/>
          <p:nvPr/>
        </p:nvCxnSpPr>
        <p:spPr>
          <a:xfrm>
            <a:off x="2723536" y="3677265"/>
            <a:ext cx="934064" cy="924232"/>
          </a:xfrm>
          <a:prstGeom prst="straightConnector1">
            <a:avLst/>
          </a:prstGeom>
          <a:ln w="76200">
            <a:solidFill>
              <a:srgbClr val="235888"/>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24105" y="3585834"/>
            <a:ext cx="2182760" cy="2031325"/>
          </a:xfrm>
          <a:prstGeom prst="rect">
            <a:avLst/>
          </a:prstGeom>
          <a:noFill/>
        </p:spPr>
        <p:txBody>
          <a:bodyPr wrap="square" rtlCol="0">
            <a:spAutoFit/>
          </a:bodyPr>
          <a:lstStyle/>
          <a:p>
            <a:r>
              <a:rPr lang="en-US" dirty="0"/>
              <a:t>Error between actual and computed output minimized using least-squares or gradient-descent method</a:t>
            </a:r>
          </a:p>
        </p:txBody>
      </p:sp>
      <p:cxnSp>
        <p:nvCxnSpPr>
          <p:cNvPr id="9" name="Straight Arrow Connector 8"/>
          <p:cNvCxnSpPr/>
          <p:nvPr/>
        </p:nvCxnSpPr>
        <p:spPr>
          <a:xfrm flipH="1" flipV="1">
            <a:off x="8101781" y="3677265"/>
            <a:ext cx="1622325" cy="103124"/>
          </a:xfrm>
          <a:prstGeom prst="straightConnector1">
            <a:avLst/>
          </a:prstGeom>
          <a:ln w="76200">
            <a:solidFill>
              <a:srgbClr val="23588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470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0604938" cy="6859501"/>
          </a:xfrm>
          <a:prstGeom prst="rect">
            <a:avLst/>
          </a:prstGeom>
        </p:spPr>
      </p:pic>
      <p:sp>
        <p:nvSpPr>
          <p:cNvPr id="9" name="Title 1"/>
          <p:cNvSpPr>
            <a:spLocks noGrp="1"/>
          </p:cNvSpPr>
          <p:nvPr>
            <p:ph type="title"/>
          </p:nvPr>
        </p:nvSpPr>
        <p:spPr>
          <a:xfrm rot="16200000">
            <a:off x="7965374" y="3152001"/>
            <a:ext cx="6858000" cy="553998"/>
          </a:xfrm>
        </p:spPr>
        <p:txBody>
          <a:bodyPr>
            <a:normAutofit fontScale="90000"/>
          </a:bodyPr>
          <a:lstStyle/>
          <a:p>
            <a:pPr algn="ctr"/>
            <a:r>
              <a:rPr lang="en-US" sz="4000" dirty="0">
                <a:latin typeface="Segoe UI Light" panose="020B0502040204020203" pitchFamily="34" charset="0"/>
                <a:cs typeface="Segoe UI Light" panose="020B0502040204020203" pitchFamily="34" charset="0"/>
              </a:rPr>
              <a:t>http://</a:t>
            </a:r>
            <a:r>
              <a:rPr lang="en-US" sz="4000" dirty="0" err="1">
                <a:latin typeface="Segoe UI Light" panose="020B0502040204020203" pitchFamily="34" charset="0"/>
                <a:cs typeface="Segoe UI Light" panose="020B0502040204020203" pitchFamily="34" charset="0"/>
              </a:rPr>
              <a:t>aka.ms</a:t>
            </a:r>
            <a:r>
              <a:rPr lang="en-US" sz="4000" dirty="0">
                <a:latin typeface="Segoe UI Light" panose="020B0502040204020203" pitchFamily="34" charset="0"/>
                <a:cs typeface="Segoe UI Light" panose="020B0502040204020203" pitchFamily="34" charset="0"/>
              </a:rPr>
              <a:t>/</a:t>
            </a:r>
            <a:r>
              <a:rPr lang="en-US" sz="4000" dirty="0" err="1">
                <a:latin typeface="Segoe UI Light" panose="020B0502040204020203" pitchFamily="34" charset="0"/>
                <a:cs typeface="Segoe UI Light" panose="020B0502040204020203" pitchFamily="34" charset="0"/>
              </a:rPr>
              <a:t>MLCheatSheet</a:t>
            </a:r>
            <a:endParaRPr lang="en-US"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3932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Deploying as a Web Service</a:t>
            </a:r>
          </a:p>
        </p:txBody>
      </p:sp>
      <p:sp>
        <p:nvSpPr>
          <p:cNvPr id="3" name="Content Placeholder 2"/>
          <p:cNvSpPr>
            <a:spLocks noGrp="1"/>
          </p:cNvSpPr>
          <p:nvPr>
            <p:ph idx="1"/>
          </p:nvPr>
        </p:nvSpPr>
        <p:spPr/>
        <p:txBody>
          <a:bodyPr/>
          <a:lstStyle/>
          <a:p>
            <a:r>
              <a:rPr lang="en-US" dirty="0"/>
              <a:t>A button click in ML Studio deploys a model as a Web service and provides sample code for calling it in three languages</a:t>
            </a:r>
          </a:p>
        </p:txBody>
      </p:sp>
      <p:pic>
        <p:nvPicPr>
          <p:cNvPr id="4" name="Picture 3"/>
          <p:cNvPicPr>
            <a:picLocks noChangeAspect="1"/>
          </p:cNvPicPr>
          <p:nvPr/>
        </p:nvPicPr>
        <p:blipFill>
          <a:blip r:embed="rId3"/>
          <a:stretch>
            <a:fillRect/>
          </a:stretch>
        </p:blipFill>
        <p:spPr>
          <a:xfrm>
            <a:off x="2992998" y="2991099"/>
            <a:ext cx="6206003" cy="3320801"/>
          </a:xfrm>
          <a:prstGeom prst="rect">
            <a:avLst/>
          </a:prstGeom>
        </p:spPr>
      </p:pic>
    </p:spTree>
    <p:extLst>
      <p:ext uri="{BB962C8B-B14F-4D97-AF65-F5344CB8AC3E}">
        <p14:creationId xmlns:p14="http://schemas.microsoft.com/office/powerpoint/2010/main" val="2487686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963100"/>
            <a:ext cx="11935041" cy="4905829"/>
          </a:xfrm>
          <a:prstGeom prst="round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6" name="Straight Connector 105"/>
          <p:cNvCxnSpPr/>
          <p:nvPr/>
        </p:nvCxnSpPr>
        <p:spPr>
          <a:xfrm>
            <a:off x="3285716" y="1000261"/>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27279" y="3454448"/>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17526" y="995462"/>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109" name="Group 108"/>
          <p:cNvGrpSpPr/>
          <p:nvPr/>
        </p:nvGrpSpPr>
        <p:grpSpPr>
          <a:xfrm>
            <a:off x="10525059" y="2132045"/>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3" name="Group 122"/>
          <p:cNvGrpSpPr/>
          <p:nvPr/>
        </p:nvGrpSpPr>
        <p:grpSpPr>
          <a:xfrm>
            <a:off x="9918501" y="3230619"/>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grpSp>
        <p:nvGrpSpPr>
          <p:cNvPr id="140" name="Group 139"/>
          <p:cNvGrpSpPr/>
          <p:nvPr/>
        </p:nvGrpSpPr>
        <p:grpSpPr>
          <a:xfrm>
            <a:off x="10241786" y="4418568"/>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sp>
        <p:nvSpPr>
          <p:cNvPr id="156" name="Rectangle 155"/>
          <p:cNvSpPr/>
          <p:nvPr/>
        </p:nvSpPr>
        <p:spPr>
          <a:xfrm>
            <a:off x="10062841" y="999053"/>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152053" y="323495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3"/>
          <a:stretch>
            <a:fillRect/>
          </a:stretch>
        </p:blipFill>
        <p:spPr>
          <a:xfrm>
            <a:off x="606377" y="1912767"/>
            <a:ext cx="2042229" cy="1163459"/>
          </a:xfrm>
          <a:prstGeom prst="rect">
            <a:avLst/>
          </a:prstGeom>
        </p:spPr>
      </p:pic>
      <p:cxnSp>
        <p:nvCxnSpPr>
          <p:cNvPr id="161" name="Straight Connector 160"/>
          <p:cNvCxnSpPr/>
          <p:nvPr/>
        </p:nvCxnSpPr>
        <p:spPr>
          <a:xfrm>
            <a:off x="9438514" y="1000261"/>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51160" y="4559510"/>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197" dirty="0">
                  <a:gradFill>
                    <a:gsLst>
                      <a:gs pos="0">
                        <a:schemeClr val="bg1"/>
                      </a:gs>
                      <a:gs pos="100000">
                        <a:schemeClr val="bg1"/>
                      </a:gs>
                    </a:gsLst>
                    <a:lin ang="5400000" scaled="1"/>
                  </a:gradFill>
                </a:rPr>
                <a:t>Monetize the API through our marketplace</a:t>
              </a:r>
            </a:p>
          </p:txBody>
        </p:sp>
        <p:pic>
          <p:nvPicPr>
            <p:cNvPr id="164" name="Picture 163"/>
            <p:cNvPicPr>
              <a:picLocks noChangeAspect="1"/>
            </p:cNvPicPr>
            <p:nvPr/>
          </p:nvPicPr>
          <p:blipFill>
            <a:blip r:embed="rId4"/>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434636" y="1579793"/>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5"/>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cxnSp>
        <p:nvCxnSpPr>
          <p:cNvPr id="172" name="Straight Connector 171"/>
          <p:cNvCxnSpPr/>
          <p:nvPr/>
        </p:nvCxnSpPr>
        <p:spPr>
          <a:xfrm>
            <a:off x="7051160" y="3243264"/>
            <a:ext cx="206223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4"/>
          <p:cNvGrpSpPr>
            <a:grpSpLocks noChangeAspect="1"/>
          </p:cNvGrpSpPr>
          <p:nvPr/>
        </p:nvGrpSpPr>
        <p:grpSpPr bwMode="auto">
          <a:xfrm>
            <a:off x="4085886" y="1829273"/>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198" name="Rectangle 197"/>
          <p:cNvSpPr>
            <a:spLocks noChangeAspect="1"/>
          </p:cNvSpPr>
          <p:nvPr/>
        </p:nvSpPr>
        <p:spPr bwMode="auto">
          <a:xfrm>
            <a:off x="3736045" y="376087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009160" y="273193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00" name="Straight Connector 199"/>
          <p:cNvCxnSpPr/>
          <p:nvPr/>
        </p:nvCxnSpPr>
        <p:spPr>
          <a:xfrm>
            <a:off x="3747900" y="3753349"/>
            <a:ext cx="2788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830595" y="2701970"/>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289160" y="268548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44897" y="2683398"/>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44897" y="4955819"/>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091075" y="3808989"/>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11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Free e-Book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119" y="951498"/>
            <a:ext cx="4049762" cy="4955003"/>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auto">
          <a:xfrm>
            <a:off x="0" y="2609385"/>
            <a:ext cx="12192000" cy="2062976"/>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extBox 5"/>
          <p:cNvSpPr txBox="1"/>
          <p:nvPr/>
        </p:nvSpPr>
        <p:spPr>
          <a:xfrm>
            <a:off x="0" y="3336174"/>
            <a:ext cx="12192000" cy="609398"/>
          </a:xfrm>
          <a:prstGeom prst="rect">
            <a:avLst/>
          </a:prstGeom>
          <a:noFill/>
        </p:spPr>
        <p:txBody>
          <a:bodyPr wrap="square" lIns="0" tIns="0" rIns="0" bIns="0" rtlCol="0">
            <a:spAutoFit/>
          </a:bodyPr>
          <a:lstStyle/>
          <a:p>
            <a:pPr algn="ctr">
              <a:lnSpc>
                <a:spcPct val="90000"/>
              </a:lnSpc>
              <a:spcBef>
                <a:spcPct val="20000"/>
              </a:spcBef>
              <a:buSzPct val="80000"/>
            </a:pPr>
            <a:r>
              <a:rPr lang="en-US" sz="4400" dirty="0">
                <a:solidFill>
                  <a:srgbClr val="FFFFFF"/>
                </a:solidFill>
              </a:rPr>
              <a:t>http://bit.ly/a4r-mlbook</a:t>
            </a:r>
          </a:p>
        </p:txBody>
      </p:sp>
    </p:spTree>
    <p:extLst>
      <p:ext uri="{BB962C8B-B14F-4D97-AF65-F5344CB8AC3E}">
        <p14:creationId xmlns:p14="http://schemas.microsoft.com/office/powerpoint/2010/main" val="32553447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p:cNvSpPr>
            <a:spLocks noGrp="1"/>
          </p:cNvSpPr>
          <p:nvPr>
            <p:ph type="title"/>
          </p:nvPr>
        </p:nvSpPr>
        <p:spPr/>
        <p:txBody>
          <a:bodyPr/>
          <a:lstStyle/>
          <a:p>
            <a:r>
              <a:rPr lang="en-GB" dirty="0">
                <a:solidFill>
                  <a:schemeClr val="tx1">
                    <a:lumMod val="50000"/>
                    <a:lumOff val="50000"/>
                  </a:schemeClr>
                </a:solidFill>
                <a:latin typeface="Segoe UI" panose="020B0502040204020203" pitchFamily="34" charset="0"/>
                <a:cs typeface="Segoe UI" panose="020B0502040204020203" pitchFamily="34" charset="0"/>
              </a:rPr>
              <a:t>Resources</a:t>
            </a:r>
          </a:p>
        </p:txBody>
      </p:sp>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7" name="TextBox 16"/>
          <p:cNvSpPr txBox="1"/>
          <p:nvPr/>
        </p:nvSpPr>
        <p:spPr>
          <a:xfrm>
            <a:off x="987552" y="1349312"/>
            <a:ext cx="7527836" cy="6001643"/>
          </a:xfrm>
          <a:prstGeom prst="rect">
            <a:avLst/>
          </a:prstGeom>
          <a:noFill/>
        </p:spPr>
        <p:txBody>
          <a:bodyPr wrap="square" rtlCol="0">
            <a:spAutoFit/>
          </a:bodyPr>
          <a:lstStyle/>
          <a:p>
            <a:r>
              <a:rPr lang="en-US" sz="1600" dirty="0"/>
              <a:t>Azure Machine Learning web site</a:t>
            </a:r>
          </a:p>
          <a:p>
            <a:pPr lvl="1"/>
            <a:r>
              <a:rPr lang="en-US" sz="1600" dirty="0">
                <a:hlinkClick r:id="rId2"/>
              </a:rPr>
              <a:t>http://azure.microsoft.com/en-us/services/machine-learning</a:t>
            </a:r>
            <a:endParaRPr lang="en-US" sz="1600" dirty="0"/>
          </a:p>
          <a:p>
            <a:pPr lvl="1"/>
            <a:endParaRPr lang="en-US" sz="1600" dirty="0"/>
          </a:p>
          <a:p>
            <a:r>
              <a:rPr lang="en-US" sz="1600" dirty="0"/>
              <a:t>Azure Machine Learning documentation</a:t>
            </a:r>
          </a:p>
          <a:p>
            <a:pPr lvl="1"/>
            <a:r>
              <a:rPr lang="en-US" sz="1600" dirty="0">
                <a:hlinkClick r:id="rId3"/>
              </a:rPr>
              <a:t>http://azure.microsoft.com/en-us/documentation/services/machine-learning</a:t>
            </a:r>
            <a:endParaRPr lang="en-US" sz="1600" dirty="0"/>
          </a:p>
          <a:p>
            <a:pPr lvl="1"/>
            <a:endParaRPr lang="en-US" sz="1600" dirty="0"/>
          </a:p>
          <a:p>
            <a:r>
              <a:rPr lang="en-US" sz="1600" dirty="0"/>
              <a:t>Azure Machine Learning FAQ</a:t>
            </a:r>
          </a:p>
          <a:p>
            <a:pPr lvl="1"/>
            <a:r>
              <a:rPr lang="en-US" sz="1600" dirty="0">
                <a:hlinkClick r:id="rId4"/>
              </a:rPr>
              <a:t>http://azure.microsoft.com/en-us/documentation/articles/machine-learning-faq</a:t>
            </a:r>
            <a:endParaRPr lang="en-US" sz="1600" dirty="0"/>
          </a:p>
          <a:p>
            <a:pPr lvl="1"/>
            <a:endParaRPr lang="en-US" sz="1600" dirty="0"/>
          </a:p>
          <a:p>
            <a:r>
              <a:rPr lang="en-US" sz="1600" dirty="0"/>
              <a:t>Azure Machine Learning pricing</a:t>
            </a:r>
          </a:p>
          <a:p>
            <a:pPr lvl="1"/>
            <a:r>
              <a:rPr lang="en-US" sz="1600" dirty="0">
                <a:hlinkClick r:id="rId5"/>
              </a:rPr>
              <a:t>http://azure.microsoft.com/en-us/pricing/details/machine-learning/</a:t>
            </a:r>
            <a:endParaRPr lang="en-US" sz="1600" dirty="0"/>
          </a:p>
          <a:p>
            <a:pPr lvl="1"/>
            <a:r>
              <a:rPr lang="en-AU" sz="1600" dirty="0"/>
              <a:t>Note: The Free tier does not require an Azure subscription or a credit card</a:t>
            </a:r>
          </a:p>
          <a:p>
            <a:pPr lvl="1"/>
            <a:endParaRPr lang="en-AU" sz="1600" dirty="0"/>
          </a:p>
          <a:p>
            <a:r>
              <a:rPr lang="en-US" sz="1600" dirty="0"/>
              <a:t>Azure Machine Learning gallery</a:t>
            </a:r>
          </a:p>
          <a:p>
            <a:pPr lvl="1"/>
            <a:r>
              <a:rPr lang="en-US" sz="1600" dirty="0">
                <a:hlinkClick r:id="rId6"/>
              </a:rPr>
              <a:t>https://gallery.azureml.net</a:t>
            </a:r>
            <a:endParaRPr lang="en-US" sz="1600" dirty="0"/>
          </a:p>
          <a:p>
            <a:pPr lvl="1"/>
            <a:endParaRPr lang="en-US" sz="1600" dirty="0"/>
          </a:p>
          <a:p>
            <a:r>
              <a:rPr lang="en-US" sz="1600" dirty="0"/>
              <a:t>Azure Machine Learning blog</a:t>
            </a:r>
          </a:p>
          <a:p>
            <a:pPr lvl="1"/>
            <a:r>
              <a:rPr lang="en-US" sz="1600" dirty="0">
                <a:hlinkClick r:id="rId7"/>
              </a:rPr>
              <a:t>http://blogs.technet.com/b/machinelearning</a:t>
            </a:r>
            <a:endParaRPr lang="en-US" sz="1600" dirty="0"/>
          </a:p>
          <a:p>
            <a:pPr lvl="1"/>
            <a:endParaRPr lang="en-US" sz="1600" dirty="0"/>
          </a:p>
          <a:p>
            <a:r>
              <a:rPr lang="en-US" sz="1600" dirty="0"/>
              <a:t>Revolution Analytics</a:t>
            </a:r>
          </a:p>
          <a:p>
            <a:pPr lvl="1"/>
            <a:r>
              <a:rPr lang="en-US" sz="1600" dirty="0">
                <a:hlinkClick r:id="rId8"/>
              </a:rPr>
              <a:t>http://www.revolutionanalytics.com</a:t>
            </a:r>
            <a:endParaRPr lang="en-US" sz="1600" dirty="0"/>
          </a:p>
          <a:p>
            <a:pPr lvl="1"/>
            <a:endParaRPr lang="en-US" sz="1600" dirty="0"/>
          </a:p>
          <a:p>
            <a:pPr lvl="1"/>
            <a:endParaRPr lang="en-US" sz="1600" dirty="0"/>
          </a:p>
          <a:p>
            <a:endParaRPr lang="id-ID" sz="1600" dirty="0"/>
          </a:p>
        </p:txBody>
      </p:sp>
    </p:spTree>
    <p:extLst>
      <p:ext uri="{BB962C8B-B14F-4D97-AF65-F5344CB8AC3E}">
        <p14:creationId xmlns:p14="http://schemas.microsoft.com/office/powerpoint/2010/main" val="1940145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grayscl/>
            <a:extLst>
              <a:ext uri="{BEBA8EAE-BF5A-486C-A8C5-ECC9F3942E4B}">
                <a14:imgProps xmlns:a14="http://schemas.microsoft.com/office/drawing/2010/main">
                  <a14:imgLayer r:embed="rId3">
                    <a14:imgEffect>
                      <a14:saturation sat="400000"/>
                    </a14:imgEffect>
                    <a14:imgEffect>
                      <a14:brightnessContrast contrast="12000"/>
                    </a14:imgEffect>
                  </a14:imgLayer>
                </a14:imgProps>
              </a:ext>
              <a:ext uri="{28A0092B-C50C-407E-A947-70E740481C1C}">
                <a14:useLocalDpi xmlns:a14="http://schemas.microsoft.com/office/drawing/2010/main" val="0"/>
              </a:ext>
            </a:extLst>
          </a:blip>
          <a:stretch>
            <a:fillRect/>
          </a:stretch>
        </p:blipFill>
        <p:spPr>
          <a:xfrm>
            <a:off x="672812" y="428004"/>
            <a:ext cx="10960999" cy="6165562"/>
          </a:xfrm>
          <a:prstGeom prst="rect">
            <a:avLst/>
          </a:prstGeom>
        </p:spPr>
      </p:pic>
    </p:spTree>
    <p:extLst>
      <p:ext uri="{BB962C8B-B14F-4D97-AF65-F5344CB8AC3E}">
        <p14:creationId xmlns:p14="http://schemas.microsoft.com/office/powerpoint/2010/main" val="362265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83" name="TextBox 82"/>
          <p:cNvSpPr txBox="1"/>
          <p:nvPr/>
        </p:nvSpPr>
        <p:spPr>
          <a:xfrm>
            <a:off x="2141253" y="2756502"/>
            <a:ext cx="6273383" cy="1015663"/>
          </a:xfrm>
          <a:prstGeom prst="rect">
            <a:avLst/>
          </a:prstGeom>
          <a:noFill/>
        </p:spPr>
        <p:txBody>
          <a:bodyPr wrap="square" rtlCol="0">
            <a:spAutoFit/>
          </a:bodyPr>
          <a:lstStyle/>
          <a:p>
            <a:r>
              <a:rPr lang="en-GB" sz="60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Demo</a:t>
            </a:r>
          </a:p>
        </p:txBody>
      </p:sp>
    </p:spTree>
    <p:extLst>
      <p:ext uri="{BB962C8B-B14F-4D97-AF65-F5344CB8AC3E}">
        <p14:creationId xmlns:p14="http://schemas.microsoft.com/office/powerpoint/2010/main" val="1214080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Thank you ;)</a:t>
            </a:r>
          </a:p>
        </p:txBody>
      </p:sp>
      <p:sp>
        <p:nvSpPr>
          <p:cNvPr id="81" name="TextBox 80"/>
          <p:cNvSpPr txBox="1"/>
          <p:nvPr/>
        </p:nvSpPr>
        <p:spPr>
          <a:xfrm>
            <a:off x="779359" y="1855023"/>
            <a:ext cx="9816070" cy="461665"/>
          </a:xfrm>
          <a:prstGeom prst="rect">
            <a:avLst/>
          </a:prstGeom>
          <a:solidFill>
            <a:srgbClr val="FFFFFF"/>
          </a:solidFill>
        </p:spPr>
        <p:txBody>
          <a:bodyPr wrap="square" rtlCol="0">
            <a:spAutoFit/>
          </a:bodyPr>
          <a:lstStyle/>
          <a:p>
            <a:r>
              <a:rPr lang="en-GB" sz="2400" dirty="0">
                <a:solidFill>
                  <a:schemeClr val="bg2">
                    <a:lumMod val="50000"/>
                  </a:schemeClr>
                </a:solidFill>
                <a:latin typeface="Segoe UI" panose="020B0502040204020203" pitchFamily="34" charset="0"/>
                <a:cs typeface="Segoe UI" panose="020B0502040204020203" pitchFamily="34" charset="0"/>
              </a:rPr>
              <a:t>Go to Azure Machine Learning Studio and create your first experiment. </a:t>
            </a:r>
          </a:p>
        </p:txBody>
      </p:sp>
    </p:spTree>
    <p:extLst>
      <p:ext uri="{BB962C8B-B14F-4D97-AF65-F5344CB8AC3E}">
        <p14:creationId xmlns:p14="http://schemas.microsoft.com/office/powerpoint/2010/main" val="298248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689250" y="721606"/>
            <a:ext cx="837498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is Machine Learning?</a:t>
            </a:r>
          </a:p>
        </p:txBody>
      </p:sp>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475" y="58179"/>
            <a:ext cx="4066499" cy="2946594"/>
          </a:xfrm>
          <a:prstGeom prst="rect">
            <a:avLst/>
          </a:prstGeom>
        </p:spPr>
      </p:pic>
      <p:sp>
        <p:nvSpPr>
          <p:cNvPr id="81" name="TextBox 3"/>
          <p:cNvSpPr txBox="1"/>
          <p:nvPr/>
        </p:nvSpPr>
        <p:spPr>
          <a:xfrm>
            <a:off x="708462" y="2190932"/>
            <a:ext cx="7018686" cy="1138773"/>
          </a:xfrm>
          <a:prstGeom prst="rect">
            <a:avLst/>
          </a:prstGeom>
          <a:noFill/>
        </p:spPr>
        <p:txBody>
          <a:bodyPr wrap="square" rtlCol="0">
            <a:spAutoFit/>
          </a:bodyPr>
          <a:lstStyle/>
          <a:p>
            <a:r>
              <a:rPr lang="en-GB" sz="3200" dirty="0">
                <a:solidFill>
                  <a:prstClr val="black"/>
                </a:solidFill>
                <a:latin typeface="Segoe UI Light" panose="020B0502040204020203" pitchFamily="34" charset="0"/>
                <a:cs typeface="Segoe UI Light" panose="020B0502040204020203" pitchFamily="34" charset="0"/>
              </a:rPr>
              <a:t>Computing Systems that become smarter with </a:t>
            </a:r>
            <a:r>
              <a:rPr lang="en-GB" sz="3600" b="1" dirty="0">
                <a:solidFill>
                  <a:srgbClr val="00A4EF"/>
                </a:solidFill>
                <a:latin typeface="Segoe UI Light" panose="020B0502040204020203" pitchFamily="34" charset="0"/>
                <a:cs typeface="Segoe UI Light" panose="020B0502040204020203" pitchFamily="34" charset="0"/>
              </a:rPr>
              <a:t>Experience</a:t>
            </a:r>
          </a:p>
        </p:txBody>
      </p:sp>
      <p:sp>
        <p:nvSpPr>
          <p:cNvPr id="83" name="TextBox 5"/>
          <p:cNvSpPr txBox="1"/>
          <p:nvPr/>
        </p:nvSpPr>
        <p:spPr>
          <a:xfrm>
            <a:off x="708462" y="3767841"/>
            <a:ext cx="7018686" cy="584775"/>
          </a:xfrm>
          <a:prstGeom prst="rect">
            <a:avLst/>
          </a:prstGeom>
          <a:noFill/>
        </p:spPr>
        <p:txBody>
          <a:bodyPr wrap="square" rtlCol="0">
            <a:spAutoFit/>
          </a:bodyPr>
          <a:lstStyle/>
          <a:p>
            <a:r>
              <a:rPr lang="en-GB" sz="3200" b="1" dirty="0">
                <a:solidFill>
                  <a:srgbClr val="00A4EF"/>
                </a:solidFill>
                <a:latin typeface="Segoe UI Light" panose="020B0502040204020203" pitchFamily="34" charset="0"/>
                <a:cs typeface="Segoe UI Light" panose="020B0502040204020203" pitchFamily="34" charset="0"/>
              </a:rPr>
              <a:t>Experience = </a:t>
            </a:r>
            <a:r>
              <a:rPr lang="en-GB" sz="3200" dirty="0">
                <a:solidFill>
                  <a:prstClr val="black"/>
                </a:solidFill>
                <a:latin typeface="Segoe UI Light" panose="020B0502040204020203" pitchFamily="34" charset="0"/>
                <a:cs typeface="Segoe UI Light" panose="020B0502040204020203" pitchFamily="34" charset="0"/>
              </a:rPr>
              <a:t>Past Data + Human Input</a:t>
            </a:r>
          </a:p>
        </p:txBody>
      </p:sp>
    </p:spTree>
    <p:extLst>
      <p:ext uri="{BB962C8B-B14F-4D97-AF65-F5344CB8AC3E}">
        <p14:creationId xmlns:p14="http://schemas.microsoft.com/office/powerpoint/2010/main" val="38981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in Action</a:t>
            </a:r>
          </a:p>
        </p:txBody>
      </p:sp>
      <p:pic>
        <p:nvPicPr>
          <p:cNvPr id="5" name="Picture 4"/>
          <p:cNvPicPr>
            <a:picLocks noChangeAspect="1"/>
          </p:cNvPicPr>
          <p:nvPr/>
        </p:nvPicPr>
        <p:blipFill>
          <a:blip r:embed="rId3"/>
          <a:stretch>
            <a:fillRect/>
          </a:stretch>
        </p:blipFill>
        <p:spPr>
          <a:xfrm>
            <a:off x="2721546" y="1690688"/>
            <a:ext cx="6744676" cy="45085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5852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Connector 101"/>
          <p:cNvCxnSpPr/>
          <p:nvPr/>
        </p:nvCxnSpPr>
        <p:spPr>
          <a:xfrm>
            <a:off x="5695950" y="3155950"/>
            <a:ext cx="8890" cy="193532"/>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3065797" y="2294326"/>
            <a:ext cx="3844575" cy="3042043"/>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p:cNvCxnSpPr/>
          <p:nvPr/>
        </p:nvCxnSpPr>
        <p:spPr>
          <a:xfrm flipV="1">
            <a:off x="2498943" y="2638974"/>
            <a:ext cx="4741377" cy="2503724"/>
          </a:xfrm>
          <a:prstGeom prst="line">
            <a:avLst/>
          </a:prstGeom>
        </p:spPr>
        <p:style>
          <a:lnRef idx="3">
            <a:schemeClr val="accent6"/>
          </a:lnRef>
          <a:fillRef idx="0">
            <a:schemeClr val="accent6"/>
          </a:fillRef>
          <a:effectRef idx="2">
            <a:schemeClr val="accent6"/>
          </a:effectRef>
          <a:fontRef idx="minor">
            <a:schemeClr val="tx1"/>
          </a:fontRef>
        </p:style>
      </p:cxnSp>
      <p:cxnSp>
        <p:nvCxnSpPr>
          <p:cNvPr id="96" name="Straight Connector 95"/>
          <p:cNvCxnSpPr/>
          <p:nvPr/>
        </p:nvCxnSpPr>
        <p:spPr>
          <a:xfrm>
            <a:off x="2690299" y="5006313"/>
            <a:ext cx="0" cy="243897"/>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4092929" y="4366855"/>
            <a:ext cx="8183" cy="346338"/>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932880" y="588067"/>
            <a:ext cx="837498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Learning?</a:t>
            </a:r>
          </a:p>
        </p:txBody>
      </p:sp>
      <p:cxnSp>
        <p:nvCxnSpPr>
          <p:cNvPr id="100" name="Straight Connector 99"/>
          <p:cNvCxnSpPr/>
          <p:nvPr/>
        </p:nvCxnSpPr>
        <p:spPr>
          <a:xfrm flipV="1">
            <a:off x="4692227" y="3972560"/>
            <a:ext cx="1693" cy="16002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366660" y="2349235"/>
            <a:ext cx="4091362" cy="523220"/>
          </a:xfrm>
          <a:prstGeom prst="rect">
            <a:avLst/>
          </a:prstGeom>
          <a:noFill/>
        </p:spPr>
        <p:txBody>
          <a:bodyPr wrap="square" rtlCol="0">
            <a:spAutoFit/>
          </a:bodyPr>
          <a:lstStyle/>
          <a:p>
            <a:pPr algn="ctr"/>
            <a:r>
              <a:rPr lang="en-US" sz="2800" b="1" dirty="0">
                <a:solidFill>
                  <a:schemeClr val="bg2">
                    <a:lumMod val="75000"/>
                  </a:schemeClr>
                </a:solidFill>
              </a:rPr>
              <a:t>y = 4.8081x - 56.241</a:t>
            </a:r>
          </a:p>
        </p:txBody>
      </p:sp>
      <p:cxnSp>
        <p:nvCxnSpPr>
          <p:cNvPr id="109" name="Straight Connector 108"/>
          <p:cNvCxnSpPr/>
          <p:nvPr/>
        </p:nvCxnSpPr>
        <p:spPr>
          <a:xfrm flipV="1">
            <a:off x="2664899" y="2428765"/>
            <a:ext cx="4470862" cy="2845970"/>
          </a:xfrm>
          <a:prstGeom prst="line">
            <a:avLst/>
          </a:prstGeom>
          <a:ln/>
        </p:spPr>
        <p:style>
          <a:lnRef idx="3">
            <a:schemeClr val="accent2"/>
          </a:lnRef>
          <a:fillRef idx="0">
            <a:schemeClr val="accent2"/>
          </a:fillRef>
          <a:effectRef idx="2">
            <a:schemeClr val="accent2"/>
          </a:effectRef>
          <a:fontRef idx="minor">
            <a:schemeClr val="tx1"/>
          </a:fontRef>
        </p:style>
      </p:cxnSp>
      <p:sp>
        <p:nvSpPr>
          <p:cNvPr id="114" name="TextBox 113"/>
          <p:cNvSpPr txBox="1"/>
          <p:nvPr/>
        </p:nvSpPr>
        <p:spPr>
          <a:xfrm>
            <a:off x="8758669" y="2122927"/>
            <a:ext cx="3248825" cy="830997"/>
          </a:xfrm>
          <a:prstGeom prst="rect">
            <a:avLst/>
          </a:prstGeom>
          <a:noFill/>
        </p:spPr>
        <p:txBody>
          <a:bodyPr wrap="square" rtlCol="0">
            <a:spAutoFit/>
          </a:bodyPr>
          <a:lstStyle/>
          <a:p>
            <a:r>
              <a:rPr lang="en-GB" sz="4800" b="1" dirty="0">
                <a:solidFill>
                  <a:schemeClr val="bg1">
                    <a:lumMod val="50000"/>
                  </a:schemeClr>
                </a:solidFill>
              </a:rPr>
              <a:t>Y = </a:t>
            </a:r>
            <a:r>
              <a:rPr lang="en-GB" sz="4800" b="1" dirty="0" err="1">
                <a:solidFill>
                  <a:schemeClr val="bg1">
                    <a:lumMod val="50000"/>
                  </a:schemeClr>
                </a:solidFill>
              </a:rPr>
              <a:t>aX</a:t>
            </a:r>
            <a:r>
              <a:rPr lang="en-GB" sz="4800" b="1" dirty="0">
                <a:solidFill>
                  <a:schemeClr val="bg1">
                    <a:lumMod val="50000"/>
                  </a:schemeClr>
                </a:solidFill>
              </a:rPr>
              <a:t> - b</a:t>
            </a:r>
          </a:p>
        </p:txBody>
      </p:sp>
      <p:sp>
        <p:nvSpPr>
          <p:cNvPr id="115" name="Rectangle 114"/>
          <p:cNvSpPr/>
          <p:nvPr/>
        </p:nvSpPr>
        <p:spPr>
          <a:xfrm>
            <a:off x="9654313" y="2281781"/>
            <a:ext cx="393412" cy="5991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p:cNvSpPr/>
          <p:nvPr/>
        </p:nvSpPr>
        <p:spPr>
          <a:xfrm>
            <a:off x="10826795" y="2257004"/>
            <a:ext cx="393412" cy="5991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7" name="Chart 16"/>
          <p:cNvGraphicFramePr/>
          <p:nvPr>
            <p:extLst/>
          </p:nvPr>
        </p:nvGraphicFramePr>
        <p:xfrm>
          <a:off x="994670" y="1643524"/>
          <a:ext cx="6971521" cy="4217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4991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8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4" grpId="0"/>
      <p:bldP spid="115" grpId="0" animBg="1"/>
      <p:bldP spid="116" grpId="0" animBg="1"/>
      <p:bldGraphic spid="1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9539254"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How can </a:t>
            </a: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a:t>
            </a: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bring value? </a:t>
            </a:r>
          </a:p>
        </p:txBody>
      </p:sp>
      <p:sp>
        <p:nvSpPr>
          <p:cNvPr id="3" name="Rounded Rectangle 2"/>
          <p:cNvSpPr/>
          <p:nvPr/>
        </p:nvSpPr>
        <p:spPr>
          <a:xfrm>
            <a:off x="3988106" y="2610998"/>
            <a:ext cx="2396274" cy="144320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252202" y="2911603"/>
            <a:ext cx="1868081" cy="830997"/>
          </a:xfrm>
          <a:prstGeom prst="rect">
            <a:avLst/>
          </a:prstGeom>
          <a:noFill/>
        </p:spPr>
        <p:txBody>
          <a:bodyPr wrap="square" rtlCol="0">
            <a:spAutoFit/>
          </a:bodyPr>
          <a:lstStyle/>
          <a:p>
            <a:pPr algn="ctr"/>
            <a:r>
              <a:rPr lang="en-GB" sz="2400" b="1" dirty="0">
                <a:solidFill>
                  <a:schemeClr val="bg1">
                    <a:lumMod val="95000"/>
                  </a:schemeClr>
                </a:solidFill>
                <a:latin typeface="Segoe UI" panose="020B0502040204020203" pitchFamily="34" charset="0"/>
                <a:cs typeface="Segoe UI" panose="020B0502040204020203" pitchFamily="34" charset="0"/>
              </a:rPr>
              <a:t>Machine </a:t>
            </a:r>
          </a:p>
          <a:p>
            <a:pPr algn="ctr"/>
            <a:r>
              <a:rPr lang="en-GB" sz="2400" b="1" dirty="0">
                <a:solidFill>
                  <a:schemeClr val="bg1">
                    <a:lumMod val="95000"/>
                  </a:schemeClr>
                </a:solidFill>
                <a:latin typeface="Segoe UI" panose="020B0502040204020203" pitchFamily="34" charset="0"/>
                <a:cs typeface="Segoe UI" panose="020B0502040204020203" pitchFamily="34" charset="0"/>
              </a:rPr>
              <a:t>Learning</a:t>
            </a:r>
          </a:p>
        </p:txBody>
      </p:sp>
      <p:sp>
        <p:nvSpPr>
          <p:cNvPr id="17" name="TextBox 16"/>
          <p:cNvSpPr txBox="1"/>
          <p:nvPr/>
        </p:nvSpPr>
        <p:spPr>
          <a:xfrm>
            <a:off x="1825051" y="3065491"/>
            <a:ext cx="1159882"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Data</a:t>
            </a:r>
          </a:p>
        </p:txBody>
      </p:sp>
      <p:sp>
        <p:nvSpPr>
          <p:cNvPr id="94" name="TextBox 93"/>
          <p:cNvSpPr txBox="1"/>
          <p:nvPr/>
        </p:nvSpPr>
        <p:spPr>
          <a:xfrm>
            <a:off x="7633564" y="3053014"/>
            <a:ext cx="1470794"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Insights</a:t>
            </a:r>
          </a:p>
        </p:txBody>
      </p:sp>
      <p:cxnSp>
        <p:nvCxnSpPr>
          <p:cNvPr id="81" name="Straight Arrow Connector 80"/>
          <p:cNvCxnSpPr>
            <a:stCxn id="17" idx="3"/>
            <a:endCxn id="3" idx="1"/>
          </p:cNvCxnSpPr>
          <p:nvPr/>
        </p:nvCxnSpPr>
        <p:spPr>
          <a:xfrm>
            <a:off x="2984933" y="3327101"/>
            <a:ext cx="1003173" cy="550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85" name="Straight Arrow Connector 84"/>
          <p:cNvCxnSpPr>
            <a:stCxn id="3" idx="3"/>
            <a:endCxn id="94" idx="1"/>
          </p:cNvCxnSpPr>
          <p:nvPr/>
        </p:nvCxnSpPr>
        <p:spPr>
          <a:xfrm flipV="1">
            <a:off x="6384380" y="3314624"/>
            <a:ext cx="1249184" cy="17979"/>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62334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Questions?</a:t>
            </a:r>
          </a:p>
        </p:txBody>
      </p:sp>
      <p:sp>
        <p:nvSpPr>
          <p:cNvPr id="80" name="Action Button: Help 79">
            <a:hlinkClick r:id="" action="ppaction://noaction" highlightClick="1"/>
          </p:cNvPr>
          <p:cNvSpPr/>
          <p:nvPr/>
        </p:nvSpPr>
        <p:spPr>
          <a:xfrm>
            <a:off x="2334677" y="1302858"/>
            <a:ext cx="5088532" cy="3622699"/>
          </a:xfrm>
          <a:prstGeom prst="actionButtonHelp">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rgbClr val="00A4EF"/>
              </a:solidFill>
            </a:endParaRPr>
          </a:p>
        </p:txBody>
      </p:sp>
      <p:sp>
        <p:nvSpPr>
          <p:cNvPr id="81" name="TextBox 80"/>
          <p:cNvSpPr txBox="1"/>
          <p:nvPr/>
        </p:nvSpPr>
        <p:spPr>
          <a:xfrm>
            <a:off x="2301379" y="4649236"/>
            <a:ext cx="5143395"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Use maths to answer questions</a:t>
            </a:r>
          </a:p>
        </p:txBody>
      </p:sp>
    </p:spTree>
    <p:extLst>
      <p:ext uri="{BB962C8B-B14F-4D97-AF65-F5344CB8AC3E}">
        <p14:creationId xmlns:p14="http://schemas.microsoft.com/office/powerpoint/2010/main" val="624295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type of questions?</a:t>
            </a:r>
          </a:p>
        </p:txBody>
      </p:sp>
      <p:sp>
        <p:nvSpPr>
          <p:cNvPr id="82" name="TextBox 81"/>
          <p:cNvSpPr txBox="1"/>
          <p:nvPr/>
        </p:nvSpPr>
        <p:spPr>
          <a:xfrm>
            <a:off x="779360" y="1855022"/>
            <a:ext cx="7635278" cy="3416320"/>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class A or class B?</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class A or class B or class C or …. class Z?</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much/How many?</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anomalous behaviour?</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are the patterns/groupings?</a:t>
            </a:r>
          </a:p>
        </p:txBody>
      </p:sp>
    </p:spTree>
    <p:extLst>
      <p:ext uri="{BB962C8B-B14F-4D97-AF65-F5344CB8AC3E}">
        <p14:creationId xmlns:p14="http://schemas.microsoft.com/office/powerpoint/2010/main" val="34244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TotalTime>
  <Words>1893</Words>
  <Application>Microsoft Office PowerPoint</Application>
  <PresentationFormat>Widescreen</PresentationFormat>
  <Paragraphs>213</Paragraphs>
  <Slides>31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Segoe UI</vt:lpstr>
      <vt:lpstr>Segoe UI Light</vt:lpstr>
      <vt:lpstr>Wingdings</vt:lpstr>
      <vt:lpstr>Office Theme</vt:lpstr>
      <vt:lpstr>Azure Machine Learning</vt:lpstr>
      <vt:lpstr>PowerPoint Presentation</vt:lpstr>
      <vt:lpstr>PowerPoint Presentation</vt:lpstr>
      <vt:lpstr>PowerPoint Presentation</vt:lpstr>
      <vt:lpstr>Machine Learning in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and Machine Learning</vt:lpstr>
      <vt:lpstr>Azure Machine Learning</vt:lpstr>
      <vt:lpstr>PowerPoint Presentation</vt:lpstr>
      <vt:lpstr>PowerPoint Presentation</vt:lpstr>
      <vt:lpstr>PowerPoint Presentation</vt:lpstr>
      <vt:lpstr>PowerPoint Presentation</vt:lpstr>
      <vt:lpstr>Azure Machine Learning Studio</vt:lpstr>
      <vt:lpstr>Azure Machine Learning Algorithms</vt:lpstr>
      <vt:lpstr>Simple (Univariate) Linear Regression</vt:lpstr>
      <vt:lpstr>http://aka.ms/MLCheatSheet</vt:lpstr>
      <vt:lpstr>Deploying as a Web Service</vt:lpstr>
      <vt:lpstr>PowerPoint Presentation</vt:lpstr>
      <vt:lpstr>Free e-Book</vt:lpstr>
      <vt:lpstr>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next digital transformation</dc:title>
  <dc:creator>Bianca Furtuna</dc:creator>
  <cp:lastModifiedBy>Mif Masterz</cp:lastModifiedBy>
  <cp:revision>48</cp:revision>
  <dcterms:created xsi:type="dcterms:W3CDTF">2016-04-27T09:10:34Z</dcterms:created>
  <dcterms:modified xsi:type="dcterms:W3CDTF">2017-05-12T08:44:11Z</dcterms:modified>
</cp:coreProperties>
</file>